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50CC-DC5B-4916-AC1A-662A009B966F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94C0-2E71-4056-925D-2AAB0717F6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50CC-DC5B-4916-AC1A-662A009B966F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94C0-2E71-4056-925D-2AAB0717F6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50CC-DC5B-4916-AC1A-662A009B966F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94C0-2E71-4056-925D-2AAB0717F6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2626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98730" y="1484725"/>
            <a:ext cx="2971799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206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50CC-DC5B-4916-AC1A-662A009B966F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94C0-2E71-4056-925D-2AAB0717F6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50CC-DC5B-4916-AC1A-662A009B966F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94C0-2E71-4056-925D-2AAB0717F6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50CC-DC5B-4916-AC1A-662A009B966F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94C0-2E71-4056-925D-2AAB0717F6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50CC-DC5B-4916-AC1A-662A009B966F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94C0-2E71-4056-925D-2AAB0717F6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50CC-DC5B-4916-AC1A-662A009B966F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94C0-2E71-4056-925D-2AAB0717F6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50CC-DC5B-4916-AC1A-662A009B966F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94C0-2E71-4056-925D-2AAB0717F6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50CC-DC5B-4916-AC1A-662A009B966F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94C0-2E71-4056-925D-2AAB0717F6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50CC-DC5B-4916-AC1A-662A009B966F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94C0-2E71-4056-925D-2AAB0717F65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50CC-DC5B-4916-AC1A-662A009B966F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94C0-2E71-4056-925D-2AAB0717F65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955" y="103651"/>
            <a:ext cx="8351230" cy="6644947"/>
            <a:chOff x="457200" y="114304"/>
            <a:chExt cx="9766300" cy="7327900"/>
          </a:xfrm>
        </p:grpSpPr>
        <p:sp>
          <p:nvSpPr>
            <p:cNvPr id="3" name="object 3"/>
            <p:cNvSpPr/>
            <p:nvPr/>
          </p:nvSpPr>
          <p:spPr>
            <a:xfrm>
              <a:off x="457200" y="114304"/>
              <a:ext cx="9766300" cy="7327900"/>
            </a:xfrm>
            <a:custGeom>
              <a:avLst/>
              <a:gdLst/>
              <a:ahLst/>
              <a:cxnLst/>
              <a:rect l="l" t="t" r="r" b="b"/>
              <a:pathLst>
                <a:path w="9766300" h="7327900">
                  <a:moveTo>
                    <a:pt x="9766300" y="0"/>
                  </a:moveTo>
                  <a:lnTo>
                    <a:pt x="0" y="0"/>
                  </a:lnTo>
                  <a:lnTo>
                    <a:pt x="0" y="7327900"/>
                  </a:lnTo>
                  <a:lnTo>
                    <a:pt x="9766300" y="7327900"/>
                  </a:lnTo>
                  <a:lnTo>
                    <a:pt x="9766300" y="0"/>
                  </a:lnTo>
                  <a:close/>
                </a:path>
              </a:pathLst>
            </a:custGeom>
            <a:solidFill>
              <a:srgbClr val="E0A382">
                <a:alpha val="1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6700" y="1092200"/>
              <a:ext cx="7861300" cy="3276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0" y="1879599"/>
              <a:ext cx="7886700" cy="1892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73772" y="1065263"/>
            <a:ext cx="6586504" cy="882221"/>
          </a:xfrm>
          <a:prstGeom prst="rect">
            <a:avLst/>
          </a:prstGeom>
          <a:solidFill>
            <a:srgbClr val="FFFFFF"/>
          </a:solidFill>
          <a:ln w="38113">
            <a:solidFill>
              <a:srgbClr val="404040"/>
            </a:solidFill>
          </a:ln>
        </p:spPr>
        <p:txBody>
          <a:bodyPr vert="horz" wrap="square" lIns="0" tIns="5009" rIns="0" bIns="0" rtlCol="0">
            <a:spAutoFit/>
          </a:bodyPr>
          <a:lstStyle/>
          <a:p>
            <a:pPr marL="392943"/>
            <a:r>
              <a:rPr lang="en-IN" sz="5700" dirty="0">
                <a:latin typeface="Times New Roman"/>
                <a:cs typeface="Times New Roman"/>
              </a:rPr>
              <a:t>  </a:t>
            </a:r>
            <a:r>
              <a:rPr sz="5400" b="1" spc="127" dirty="0">
                <a:solidFill>
                  <a:srgbClr val="FF0000"/>
                </a:solidFill>
                <a:latin typeface="MathJax_SansSerif"/>
                <a:cs typeface="MathJax_SansSerif"/>
              </a:rPr>
              <a:t>IMMUNIZATION</a:t>
            </a:r>
            <a:endParaRPr sz="5400" dirty="0">
              <a:latin typeface="MathJax_SansSerif"/>
              <a:cs typeface="MathJax_Sans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8514" y="4642201"/>
            <a:ext cx="4005658" cy="119618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024103">
              <a:spcBef>
                <a:spcPts val="88"/>
              </a:spcBef>
            </a:pPr>
            <a:r>
              <a:rPr lang="en-US" sz="1700" b="1" spc="9" dirty="0" smtClean="0">
                <a:solidFill>
                  <a:srgbClr val="24008A"/>
                </a:solidFill>
                <a:latin typeface="Arial"/>
                <a:cs typeface="Arial"/>
              </a:rPr>
              <a:t>   </a:t>
            </a:r>
            <a:r>
              <a:rPr sz="2000" b="1" spc="9" smtClean="0">
                <a:solidFill>
                  <a:srgbClr val="24008A"/>
                </a:solidFill>
                <a:latin typeface="Bodoni MT Black" pitchFamily="18" charset="0"/>
                <a:cs typeface="Arial"/>
              </a:rPr>
              <a:t>Dr</a:t>
            </a:r>
            <a:r>
              <a:rPr lang="en-IN" sz="2000" b="1" spc="9" dirty="0">
                <a:solidFill>
                  <a:srgbClr val="24008A"/>
                </a:solidFill>
                <a:latin typeface="Bodoni MT Black" pitchFamily="18" charset="0"/>
                <a:cs typeface="Arial"/>
              </a:rPr>
              <a:t>. </a:t>
            </a:r>
            <a:r>
              <a:rPr lang="en-IN" sz="2000" b="1" spc="9" dirty="0" err="1" smtClean="0">
                <a:solidFill>
                  <a:srgbClr val="24008A"/>
                </a:solidFill>
                <a:latin typeface="Bodoni MT Black" pitchFamily="18" charset="0"/>
                <a:cs typeface="Arial"/>
              </a:rPr>
              <a:t>Dinesh</a:t>
            </a:r>
            <a:r>
              <a:rPr lang="en-IN" sz="2000" b="1" spc="9" dirty="0" smtClean="0">
                <a:solidFill>
                  <a:srgbClr val="24008A"/>
                </a:solidFill>
                <a:latin typeface="Bodoni MT Black" pitchFamily="18" charset="0"/>
                <a:cs typeface="Arial"/>
              </a:rPr>
              <a:t> </a:t>
            </a:r>
            <a:r>
              <a:rPr lang="en-IN" sz="2000" b="1" spc="9" dirty="0" err="1" smtClean="0">
                <a:solidFill>
                  <a:srgbClr val="24008A"/>
                </a:solidFill>
                <a:latin typeface="Bodoni MT Black" pitchFamily="18" charset="0"/>
                <a:cs typeface="Arial"/>
              </a:rPr>
              <a:t>kumar</a:t>
            </a:r>
            <a:endParaRPr lang="en-IN" sz="2000" b="1" spc="9" dirty="0">
              <a:solidFill>
                <a:srgbClr val="24008A"/>
              </a:solidFill>
              <a:latin typeface="Bodoni MT Black" pitchFamily="18" charset="0"/>
              <a:cs typeface="Arial"/>
            </a:endParaRPr>
          </a:p>
          <a:p>
            <a:pPr marL="1024103">
              <a:spcBef>
                <a:spcPts val="88"/>
              </a:spcBef>
            </a:pPr>
            <a:r>
              <a:rPr lang="en-IN" sz="1400" b="1" spc="-9" dirty="0" smtClean="0">
                <a:latin typeface="Arial"/>
                <a:cs typeface="Arial"/>
              </a:rPr>
              <a:t>Tutor</a:t>
            </a:r>
            <a:r>
              <a:rPr sz="1400" b="1" spc="-9" dirty="0">
                <a:latin typeface="Arial"/>
                <a:cs typeface="Arial"/>
              </a:rPr>
              <a:t>,</a:t>
            </a:r>
            <a:r>
              <a:rPr lang="en-IN" sz="1400" b="1" spc="-9" dirty="0">
                <a:latin typeface="Arial"/>
                <a:cs typeface="Arial"/>
              </a:rPr>
              <a:t> Dept of</a:t>
            </a:r>
            <a:r>
              <a:rPr sz="1400" b="1" spc="-9" dirty="0">
                <a:latin typeface="Arial"/>
                <a:cs typeface="Arial"/>
              </a:rPr>
              <a:t> </a:t>
            </a:r>
            <a:r>
              <a:rPr sz="1400" b="1" spc="-4">
                <a:latin typeface="Arial"/>
                <a:cs typeface="Arial"/>
              </a:rPr>
              <a:t>Community </a:t>
            </a:r>
            <a:r>
              <a:rPr lang="en-US" sz="1400" b="1" spc="-4" dirty="0" smtClean="0">
                <a:latin typeface="Arial"/>
                <a:cs typeface="Arial"/>
              </a:rPr>
              <a:t>              </a:t>
            </a:r>
            <a:r>
              <a:rPr sz="1400" b="1" spc="-9" smtClean="0">
                <a:latin typeface="Arial"/>
                <a:cs typeface="Arial"/>
              </a:rPr>
              <a:t>Medicine  </a:t>
            </a:r>
            <a:r>
              <a:rPr lang="en-IN" sz="1400" b="1" spc="-18" dirty="0" err="1" smtClean="0">
                <a:latin typeface="Arial"/>
                <a:cs typeface="Arial"/>
              </a:rPr>
              <a:t>Shrikrishna</a:t>
            </a:r>
            <a:r>
              <a:rPr lang="en-IN" sz="1400" b="1" spc="-18" dirty="0" smtClean="0">
                <a:latin typeface="Arial"/>
                <a:cs typeface="Arial"/>
              </a:rPr>
              <a:t> </a:t>
            </a:r>
            <a:r>
              <a:rPr lang="en-IN" sz="1400" b="1" spc="-18" dirty="0">
                <a:latin typeface="Arial"/>
                <a:cs typeface="Arial"/>
              </a:rPr>
              <a:t>Medical College &amp;</a:t>
            </a:r>
            <a:r>
              <a:rPr sz="1400" b="1" spc="39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Hospital</a:t>
            </a:r>
            <a:endParaRPr sz="1400" dirty="0">
              <a:latin typeface="Arial"/>
              <a:cs typeface="Arial"/>
            </a:endParaRPr>
          </a:p>
          <a:p>
            <a:pPr marL="11132" marR="4453" algn="ctr">
              <a:lnSpc>
                <a:spcPts val="1665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0689" y="2198179"/>
            <a:ext cx="4825883" cy="1619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en-US" dirty="0" smtClean="0"/>
              <a:t>Class- Theory</a:t>
            </a:r>
          </a:p>
          <a:p>
            <a:pPr algn="ctr"/>
            <a:r>
              <a:rPr lang="en-US" dirty="0" smtClean="0"/>
              <a:t>Batch- 2018</a:t>
            </a:r>
          </a:p>
          <a:p>
            <a:pPr algn="ctr"/>
            <a:r>
              <a:rPr lang="en-US" dirty="0" smtClean="0"/>
              <a:t> Dated 29 </a:t>
            </a:r>
            <a:r>
              <a:rPr lang="en-US" dirty="0" err="1" smtClean="0"/>
              <a:t>may,Time</a:t>
            </a:r>
            <a:r>
              <a:rPr lang="en-US" dirty="0" smtClean="0"/>
              <a:t>- </a:t>
            </a:r>
            <a:r>
              <a:rPr lang="en-US" dirty="0" smtClean="0"/>
              <a:t>2 pm </a:t>
            </a:r>
            <a:r>
              <a:rPr lang="en-US" dirty="0" smtClean="0"/>
              <a:t>to 4 pm</a:t>
            </a:r>
            <a:endParaRPr lang="en-US" dirty="0" smtClean="0"/>
          </a:p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955" y="103651"/>
            <a:ext cx="8351230" cy="6644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114" y="172752"/>
            <a:ext cx="8220912" cy="6575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955" y="172749"/>
            <a:ext cx="8351230" cy="6575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955" y="103732"/>
            <a:ext cx="8286071" cy="6644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6257" y="408830"/>
            <a:ext cx="7232665" cy="602863"/>
          </a:xfrm>
          <a:prstGeom prst="rect">
            <a:avLst/>
          </a:prstGeom>
          <a:ln w="38115">
            <a:solidFill>
              <a:srgbClr val="404040"/>
            </a:solidFill>
          </a:ln>
        </p:spPr>
        <p:txBody>
          <a:bodyPr vert="horz" wrap="square" lIns="0" tIns="170313" rIns="0" bIns="0" rtlCol="0">
            <a:spAutoFit/>
          </a:bodyPr>
          <a:lstStyle/>
          <a:p>
            <a:pPr marR="3896">
              <a:spcBef>
                <a:spcPts val="1341"/>
              </a:spcBef>
              <a:tabLst>
                <a:tab pos="2971010" algn="l"/>
              </a:tabLst>
            </a:pPr>
            <a:r>
              <a:rPr sz="2800" b="1" spc="123" dirty="0">
                <a:solidFill>
                  <a:srgbClr val="FF0000"/>
                </a:solidFill>
                <a:latin typeface="Times New Roman"/>
                <a:cs typeface="Times New Roman"/>
              </a:rPr>
              <a:t>HOW</a:t>
            </a:r>
            <a:r>
              <a:rPr sz="2800" b="1" spc="35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83" dirty="0">
                <a:solidFill>
                  <a:srgbClr val="FF0000"/>
                </a:solidFill>
                <a:latin typeface="Times New Roman"/>
                <a:cs typeface="Times New Roman"/>
              </a:rPr>
              <a:t>VACCINE	</a:t>
            </a:r>
            <a:r>
              <a:rPr sz="2800" b="1" spc="175" dirty="0">
                <a:solidFill>
                  <a:srgbClr val="FF0000"/>
                </a:solidFill>
                <a:latin typeface="Times New Roman"/>
                <a:cs typeface="Times New Roman"/>
              </a:rPr>
              <a:t>WORKS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9949" y="1641529"/>
            <a:ext cx="6939449" cy="4032803"/>
          </a:xfrm>
          <a:prstGeom prst="rect">
            <a:avLst/>
          </a:prstGeom>
        </p:spPr>
        <p:txBody>
          <a:bodyPr vert="horz" wrap="square" lIns="0" tIns="55658" rIns="0" bIns="0" rtlCol="0">
            <a:spAutoFit/>
          </a:bodyPr>
          <a:lstStyle/>
          <a:p>
            <a:pPr marL="222631" marR="287751" indent="-211499">
              <a:lnSpc>
                <a:spcPts val="2191"/>
              </a:lnSpc>
              <a:spcBef>
                <a:spcPts val="438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z="2100" spc="-88" dirty="0">
                <a:solidFill>
                  <a:srgbClr val="262626"/>
                </a:solidFill>
                <a:latin typeface="Trebuchet MS"/>
                <a:cs typeface="Trebuchet MS"/>
              </a:rPr>
              <a:t>Development</a:t>
            </a:r>
            <a:r>
              <a:rPr sz="2100" spc="-28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23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2100" spc="-13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40" dirty="0">
                <a:solidFill>
                  <a:srgbClr val="262626"/>
                </a:solidFill>
                <a:latin typeface="Trebuchet MS"/>
                <a:cs typeface="Trebuchet MS"/>
              </a:rPr>
              <a:t>active</a:t>
            </a:r>
            <a:r>
              <a:rPr sz="2100" spc="-237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58" dirty="0">
                <a:solidFill>
                  <a:srgbClr val="262626"/>
                </a:solidFill>
                <a:latin typeface="Trebuchet MS"/>
                <a:cs typeface="Trebuchet MS"/>
              </a:rPr>
              <a:t>immunity,</a:t>
            </a:r>
            <a:r>
              <a:rPr sz="2100" spc="-482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57" dirty="0">
                <a:solidFill>
                  <a:srgbClr val="262626"/>
                </a:solidFill>
                <a:latin typeface="Trebuchet MS"/>
                <a:cs typeface="Trebuchet MS"/>
              </a:rPr>
              <a:t>Humoral</a:t>
            </a:r>
            <a:r>
              <a:rPr sz="2100" spc="-2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9" dirty="0">
                <a:solidFill>
                  <a:srgbClr val="262626"/>
                </a:solidFill>
                <a:latin typeface="Trebuchet MS"/>
                <a:cs typeface="Trebuchet MS"/>
              </a:rPr>
              <a:t>or</a:t>
            </a:r>
            <a:r>
              <a:rPr sz="2100" spc="-1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53" dirty="0">
                <a:solidFill>
                  <a:srgbClr val="262626"/>
                </a:solidFill>
                <a:latin typeface="Trebuchet MS"/>
                <a:cs typeface="Trebuchet MS"/>
              </a:rPr>
              <a:t>cell</a:t>
            </a:r>
            <a:r>
              <a:rPr sz="2100" spc="-39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53" dirty="0">
                <a:solidFill>
                  <a:srgbClr val="262626"/>
                </a:solidFill>
                <a:latin typeface="Trebuchet MS"/>
                <a:cs typeface="Trebuchet MS"/>
              </a:rPr>
              <a:t>mediated</a:t>
            </a:r>
            <a:r>
              <a:rPr sz="2100" spc="-123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9" dirty="0">
                <a:solidFill>
                  <a:srgbClr val="262626"/>
                </a:solidFill>
                <a:latin typeface="Trebuchet MS"/>
                <a:cs typeface="Trebuchet MS"/>
              </a:rPr>
              <a:t>or  </a:t>
            </a:r>
            <a:r>
              <a:rPr sz="2100" spc="-131" dirty="0">
                <a:solidFill>
                  <a:srgbClr val="262626"/>
                </a:solidFill>
                <a:latin typeface="Trebuchet MS"/>
                <a:cs typeface="Trebuchet MS"/>
              </a:rPr>
              <a:t>both.</a:t>
            </a:r>
            <a:endParaRPr sz="2100">
              <a:latin typeface="Trebuchet MS"/>
              <a:cs typeface="Trebuchet MS"/>
            </a:endParaRPr>
          </a:p>
          <a:p>
            <a:pPr>
              <a:spcBef>
                <a:spcPts val="4"/>
              </a:spcBef>
              <a:buClr>
                <a:srgbClr val="9BAFB5"/>
              </a:buClr>
              <a:buFont typeface="Arial"/>
              <a:buChar char="•"/>
            </a:pPr>
            <a:endParaRPr sz="3200">
              <a:latin typeface="Trebuchet MS"/>
              <a:cs typeface="Trebuchet MS"/>
            </a:endParaRPr>
          </a:p>
          <a:p>
            <a:pPr marL="222631" indent="-211499">
              <a:spcBef>
                <a:spcPts val="4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  <a:tab pos="4184906" algn="l"/>
              </a:tabLst>
            </a:pPr>
            <a:r>
              <a:rPr sz="2100" spc="-57" dirty="0">
                <a:solidFill>
                  <a:srgbClr val="262626"/>
                </a:solidFill>
                <a:latin typeface="Trebuchet MS"/>
                <a:cs typeface="Trebuchet MS"/>
              </a:rPr>
              <a:t>Humoral </a:t>
            </a:r>
            <a:r>
              <a:rPr sz="2100" spc="-118" dirty="0">
                <a:solidFill>
                  <a:srgbClr val="262626"/>
                </a:solidFill>
                <a:latin typeface="Trebuchet MS"/>
                <a:cs typeface="Trebuchet MS"/>
              </a:rPr>
              <a:t>immunity </a:t>
            </a:r>
            <a:r>
              <a:rPr sz="2100" spc="-96" dirty="0">
                <a:solidFill>
                  <a:srgbClr val="262626"/>
                </a:solidFill>
                <a:latin typeface="Trebuchet MS"/>
                <a:cs typeface="Trebuchet MS"/>
              </a:rPr>
              <a:t>- </a:t>
            </a:r>
            <a:r>
              <a:rPr sz="2100" spc="-118" dirty="0">
                <a:solidFill>
                  <a:srgbClr val="262626"/>
                </a:solidFill>
                <a:latin typeface="Trebuchet MS"/>
                <a:cs typeface="Trebuchet MS"/>
              </a:rPr>
              <a:t>by</a:t>
            </a:r>
            <a:r>
              <a:rPr sz="2100" spc="-3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96" dirty="0">
                <a:solidFill>
                  <a:srgbClr val="262626"/>
                </a:solidFill>
                <a:latin typeface="Trebuchet MS"/>
                <a:cs typeface="Trebuchet MS"/>
              </a:rPr>
              <a:t>secretion</a:t>
            </a:r>
            <a:r>
              <a:rPr sz="2100" spc="-193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23" dirty="0">
                <a:solidFill>
                  <a:srgbClr val="262626"/>
                </a:solidFill>
                <a:latin typeface="Trebuchet MS"/>
                <a:cs typeface="Trebuchet MS"/>
              </a:rPr>
              <a:t>of	</a:t>
            </a:r>
            <a:r>
              <a:rPr sz="2100" spc="-114" dirty="0">
                <a:solidFill>
                  <a:srgbClr val="262626"/>
                </a:solidFill>
                <a:latin typeface="Trebuchet MS"/>
                <a:cs typeface="Trebuchet MS"/>
              </a:rPr>
              <a:t>antiobodies </a:t>
            </a:r>
            <a:r>
              <a:rPr sz="2100" spc="-100" dirty="0">
                <a:solidFill>
                  <a:srgbClr val="262626"/>
                </a:solidFill>
                <a:latin typeface="Trebuchet MS"/>
                <a:cs typeface="Trebuchet MS"/>
              </a:rPr>
              <a:t>from </a:t>
            </a:r>
            <a:r>
              <a:rPr sz="2100" spc="-31" dirty="0">
                <a:solidFill>
                  <a:srgbClr val="262626"/>
                </a:solidFill>
                <a:latin typeface="Trebuchet MS"/>
                <a:cs typeface="Trebuchet MS"/>
              </a:rPr>
              <a:t>B-</a:t>
            </a:r>
            <a:r>
              <a:rPr sz="2100" spc="-179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71" dirty="0">
                <a:solidFill>
                  <a:srgbClr val="262626"/>
                </a:solidFill>
                <a:latin typeface="Trebuchet MS"/>
                <a:cs typeface="Trebuchet MS"/>
              </a:rPr>
              <a:t>cells.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BAFB5"/>
              </a:buClr>
              <a:buFont typeface="Arial"/>
              <a:buChar char="•"/>
            </a:pPr>
            <a:endParaRPr sz="3600">
              <a:latin typeface="Trebuchet MS"/>
              <a:cs typeface="Trebuchet MS"/>
            </a:endParaRPr>
          </a:p>
          <a:p>
            <a:pPr marL="222631" marR="4453" indent="-211499">
              <a:lnSpc>
                <a:spcPts val="2191"/>
              </a:lnSpc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z="2100" spc="-75" dirty="0">
                <a:solidFill>
                  <a:srgbClr val="262626"/>
                </a:solidFill>
                <a:latin typeface="Trebuchet MS"/>
                <a:cs typeface="Trebuchet MS"/>
              </a:rPr>
              <a:t>Cell</a:t>
            </a:r>
            <a:r>
              <a:rPr sz="2100" spc="-44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53" dirty="0">
                <a:solidFill>
                  <a:srgbClr val="262626"/>
                </a:solidFill>
                <a:latin typeface="Trebuchet MS"/>
                <a:cs typeface="Trebuchet MS"/>
              </a:rPr>
              <a:t>mediated</a:t>
            </a:r>
            <a:r>
              <a:rPr sz="2100" spc="-131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18" dirty="0">
                <a:solidFill>
                  <a:srgbClr val="262626"/>
                </a:solidFill>
                <a:latin typeface="Trebuchet MS"/>
                <a:cs typeface="Trebuchet MS"/>
              </a:rPr>
              <a:t>immunity</a:t>
            </a:r>
            <a:r>
              <a:rPr sz="2100" spc="-241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96" dirty="0">
                <a:solidFill>
                  <a:srgbClr val="262626"/>
                </a:solidFill>
                <a:latin typeface="Trebuchet MS"/>
                <a:cs typeface="Trebuchet MS"/>
              </a:rPr>
              <a:t>-</a:t>
            </a:r>
            <a:r>
              <a:rPr sz="2100" spc="-88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53" dirty="0">
                <a:solidFill>
                  <a:srgbClr val="262626"/>
                </a:solidFill>
                <a:latin typeface="Trebuchet MS"/>
                <a:cs typeface="Trebuchet MS"/>
              </a:rPr>
              <a:t>mediated</a:t>
            </a:r>
            <a:r>
              <a:rPr sz="2100" spc="-44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18" dirty="0">
                <a:solidFill>
                  <a:srgbClr val="262626"/>
                </a:solidFill>
                <a:latin typeface="Trebuchet MS"/>
                <a:cs typeface="Trebuchet MS"/>
              </a:rPr>
              <a:t>by</a:t>
            </a:r>
            <a:r>
              <a:rPr sz="2100" spc="-329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219" dirty="0">
                <a:solidFill>
                  <a:srgbClr val="262626"/>
                </a:solidFill>
                <a:latin typeface="Trebuchet MS"/>
                <a:cs typeface="Trebuchet MS"/>
              </a:rPr>
              <a:t>T-</a:t>
            </a:r>
            <a:r>
              <a:rPr sz="2100" spc="-17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71" dirty="0">
                <a:solidFill>
                  <a:srgbClr val="262626"/>
                </a:solidFill>
                <a:latin typeface="Trebuchet MS"/>
                <a:cs typeface="Trebuchet MS"/>
              </a:rPr>
              <a:t>cells.</a:t>
            </a:r>
            <a:r>
              <a:rPr sz="2100" spc="-219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93" dirty="0">
                <a:solidFill>
                  <a:srgbClr val="262626"/>
                </a:solidFill>
                <a:latin typeface="Trebuchet MS"/>
                <a:cs typeface="Trebuchet MS"/>
              </a:rPr>
              <a:t>Eg.</a:t>
            </a:r>
            <a:r>
              <a:rPr sz="2100" spc="-307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79" dirty="0">
                <a:solidFill>
                  <a:srgbClr val="262626"/>
                </a:solidFill>
                <a:latin typeface="Trebuchet MS"/>
                <a:cs typeface="Trebuchet MS"/>
              </a:rPr>
              <a:t>In</a:t>
            </a:r>
            <a:r>
              <a:rPr sz="2100" spc="-1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26" dirty="0">
                <a:solidFill>
                  <a:srgbClr val="262626"/>
                </a:solidFill>
                <a:latin typeface="Trebuchet MS"/>
                <a:cs typeface="Trebuchet MS"/>
              </a:rPr>
              <a:t>BCG,</a:t>
            </a:r>
            <a:r>
              <a:rPr sz="2100" spc="-394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114" dirty="0">
                <a:solidFill>
                  <a:srgbClr val="262626"/>
                </a:solidFill>
                <a:latin typeface="Trebuchet MS"/>
                <a:cs typeface="Trebuchet MS"/>
              </a:rPr>
              <a:t>CMI</a:t>
            </a:r>
            <a:r>
              <a:rPr sz="2100" spc="-1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71" dirty="0">
                <a:solidFill>
                  <a:srgbClr val="262626"/>
                </a:solidFill>
                <a:latin typeface="Trebuchet MS"/>
                <a:cs typeface="Trebuchet MS"/>
              </a:rPr>
              <a:t>&amp;  </a:t>
            </a:r>
            <a:r>
              <a:rPr sz="2100" spc="-110" dirty="0">
                <a:solidFill>
                  <a:srgbClr val="262626"/>
                </a:solidFill>
                <a:latin typeface="Trebuchet MS"/>
                <a:cs typeface="Trebuchet MS"/>
              </a:rPr>
              <a:t>Delayed </a:t>
            </a:r>
            <a:r>
              <a:rPr sz="2100" spc="-118" dirty="0">
                <a:solidFill>
                  <a:srgbClr val="262626"/>
                </a:solidFill>
                <a:latin typeface="Trebuchet MS"/>
                <a:cs typeface="Trebuchet MS"/>
              </a:rPr>
              <a:t>type </a:t>
            </a:r>
            <a:r>
              <a:rPr sz="2100" spc="-123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2100" spc="-171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40" dirty="0">
                <a:solidFill>
                  <a:srgbClr val="262626"/>
                </a:solidFill>
                <a:latin typeface="Trebuchet MS"/>
                <a:cs typeface="Trebuchet MS"/>
              </a:rPr>
              <a:t>hypersensitivity.</a:t>
            </a:r>
            <a:endParaRPr sz="2100">
              <a:latin typeface="Trebuchet MS"/>
              <a:cs typeface="Trebuchet MS"/>
            </a:endParaRPr>
          </a:p>
          <a:p>
            <a:pPr>
              <a:spcBef>
                <a:spcPts val="39"/>
              </a:spcBef>
              <a:buClr>
                <a:srgbClr val="9BAFB5"/>
              </a:buClr>
              <a:buFont typeface="Arial"/>
              <a:buChar char="•"/>
            </a:pPr>
            <a:endParaRPr sz="3500">
              <a:latin typeface="Trebuchet MS"/>
              <a:cs typeface="Trebuchet MS"/>
            </a:endParaRPr>
          </a:p>
          <a:p>
            <a:pPr marL="222631" marR="104637" indent="-211499">
              <a:lnSpc>
                <a:spcPct val="88600"/>
              </a:lnSpc>
              <a:spcBef>
                <a:spcPts val="4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z="2100" spc="-114" dirty="0">
                <a:solidFill>
                  <a:srgbClr val="262626"/>
                </a:solidFill>
                <a:latin typeface="Trebuchet MS"/>
                <a:cs typeface="Trebuchet MS"/>
              </a:rPr>
              <a:t>Education </a:t>
            </a:r>
            <a:r>
              <a:rPr sz="2100" spc="-123" dirty="0">
                <a:solidFill>
                  <a:srgbClr val="262626"/>
                </a:solidFill>
                <a:latin typeface="Trebuchet MS"/>
                <a:cs typeface="Trebuchet MS"/>
              </a:rPr>
              <a:t>of reticuloendothelial </a:t>
            </a:r>
            <a:r>
              <a:rPr sz="2100" spc="-110" dirty="0">
                <a:solidFill>
                  <a:srgbClr val="262626"/>
                </a:solidFill>
                <a:latin typeface="Trebuchet MS"/>
                <a:cs typeface="Trebuchet MS"/>
              </a:rPr>
              <a:t>system </a:t>
            </a:r>
            <a:r>
              <a:rPr sz="2100" spc="-123" dirty="0">
                <a:solidFill>
                  <a:srgbClr val="262626"/>
                </a:solidFill>
                <a:latin typeface="Trebuchet MS"/>
                <a:cs typeface="Trebuchet MS"/>
              </a:rPr>
              <a:t>of </a:t>
            </a:r>
            <a:r>
              <a:rPr sz="2100" spc="-88" dirty="0">
                <a:solidFill>
                  <a:srgbClr val="262626"/>
                </a:solidFill>
                <a:latin typeface="Trebuchet MS"/>
                <a:cs typeface="Trebuchet MS"/>
              </a:rPr>
              <a:t>body </a:t>
            </a:r>
            <a:r>
              <a:rPr sz="2100" spc="-145" dirty="0">
                <a:solidFill>
                  <a:srgbClr val="262626"/>
                </a:solidFill>
                <a:latin typeface="Trebuchet MS"/>
                <a:cs typeface="Trebuchet MS"/>
              </a:rPr>
              <a:t>and </a:t>
            </a:r>
            <a:r>
              <a:rPr sz="2100" spc="-83" dirty="0">
                <a:solidFill>
                  <a:srgbClr val="262626"/>
                </a:solidFill>
                <a:latin typeface="Trebuchet MS"/>
                <a:cs typeface="Trebuchet MS"/>
              </a:rPr>
              <a:t>production  </a:t>
            </a:r>
            <a:r>
              <a:rPr sz="2100" spc="-123" dirty="0">
                <a:solidFill>
                  <a:srgbClr val="262626"/>
                </a:solidFill>
                <a:latin typeface="Trebuchet MS"/>
                <a:cs typeface="Trebuchet MS"/>
              </a:rPr>
              <a:t>of </a:t>
            </a:r>
            <a:r>
              <a:rPr sz="2100" spc="-57" dirty="0">
                <a:solidFill>
                  <a:srgbClr val="262626"/>
                </a:solidFill>
                <a:latin typeface="Trebuchet MS"/>
                <a:cs typeface="Trebuchet MS"/>
              </a:rPr>
              <a:t>memory </a:t>
            </a:r>
            <a:r>
              <a:rPr sz="2100" spc="-136" dirty="0">
                <a:solidFill>
                  <a:srgbClr val="262626"/>
                </a:solidFill>
                <a:latin typeface="Trebuchet MS"/>
                <a:cs typeface="Trebuchet MS"/>
              </a:rPr>
              <a:t>cells </a:t>
            </a:r>
            <a:r>
              <a:rPr sz="2100" spc="9" dirty="0">
                <a:solidFill>
                  <a:srgbClr val="262626"/>
                </a:solidFill>
                <a:latin typeface="Trebuchet MS"/>
                <a:cs typeface="Trebuchet MS"/>
              </a:rPr>
              <a:t>or </a:t>
            </a:r>
            <a:r>
              <a:rPr sz="2100" spc="-100" dirty="0">
                <a:solidFill>
                  <a:srgbClr val="262626"/>
                </a:solidFill>
                <a:latin typeface="Trebuchet MS"/>
                <a:cs typeface="Trebuchet MS"/>
              </a:rPr>
              <a:t>primed </a:t>
            </a:r>
            <a:r>
              <a:rPr sz="2100" spc="-136" dirty="0">
                <a:solidFill>
                  <a:srgbClr val="262626"/>
                </a:solidFill>
                <a:latin typeface="Trebuchet MS"/>
                <a:cs typeface="Trebuchet MS"/>
              </a:rPr>
              <a:t>cells </a:t>
            </a:r>
            <a:r>
              <a:rPr sz="2100" spc="-118" dirty="0">
                <a:solidFill>
                  <a:srgbClr val="262626"/>
                </a:solidFill>
                <a:latin typeface="Trebuchet MS"/>
                <a:cs typeface="Trebuchet MS"/>
              </a:rPr>
              <a:t>by </a:t>
            </a:r>
            <a:r>
              <a:rPr sz="2100" spc="-88" dirty="0">
                <a:solidFill>
                  <a:srgbClr val="262626"/>
                </a:solidFill>
                <a:latin typeface="Trebuchet MS"/>
                <a:cs typeface="Trebuchet MS"/>
              </a:rPr>
              <a:t>both </a:t>
            </a:r>
            <a:r>
              <a:rPr sz="2100" spc="-9" dirty="0">
                <a:solidFill>
                  <a:srgbClr val="262626"/>
                </a:solidFill>
                <a:latin typeface="Trebuchet MS"/>
                <a:cs typeface="Trebuchet MS"/>
              </a:rPr>
              <a:t>B </a:t>
            </a:r>
            <a:r>
              <a:rPr sz="2100" spc="-171" dirty="0">
                <a:solidFill>
                  <a:srgbClr val="262626"/>
                </a:solidFill>
                <a:latin typeface="Trebuchet MS"/>
                <a:cs typeface="Trebuchet MS"/>
              </a:rPr>
              <a:t>&amp; </a:t>
            </a:r>
            <a:r>
              <a:rPr sz="2100" spc="48" dirty="0">
                <a:solidFill>
                  <a:srgbClr val="262626"/>
                </a:solidFill>
                <a:latin typeface="Trebuchet MS"/>
                <a:cs typeface="Trebuchet MS"/>
              </a:rPr>
              <a:t>T </a:t>
            </a:r>
            <a:r>
              <a:rPr sz="2100" spc="-171" dirty="0">
                <a:solidFill>
                  <a:srgbClr val="262626"/>
                </a:solidFill>
                <a:latin typeface="Trebuchet MS"/>
                <a:cs typeface="Trebuchet MS"/>
              </a:rPr>
              <a:t>cells. </a:t>
            </a:r>
            <a:r>
              <a:rPr sz="2100" spc="-114" dirty="0">
                <a:solidFill>
                  <a:srgbClr val="262626"/>
                </a:solidFill>
                <a:latin typeface="Trebuchet MS"/>
                <a:cs typeface="Trebuchet MS"/>
              </a:rPr>
              <a:t>That </a:t>
            </a:r>
            <a:r>
              <a:rPr sz="2100" spc="-105" dirty="0">
                <a:solidFill>
                  <a:srgbClr val="262626"/>
                </a:solidFill>
                <a:latin typeface="Trebuchet MS"/>
                <a:cs typeface="Trebuchet MS"/>
              </a:rPr>
              <a:t>is  </a:t>
            </a:r>
            <a:r>
              <a:rPr sz="2100" spc="-110" dirty="0">
                <a:solidFill>
                  <a:srgbClr val="262626"/>
                </a:solidFill>
                <a:latin typeface="Trebuchet MS"/>
                <a:cs typeface="Trebuchet MS"/>
              </a:rPr>
              <a:t>devolopment </a:t>
            </a:r>
            <a:r>
              <a:rPr sz="2100" spc="-123" dirty="0">
                <a:solidFill>
                  <a:srgbClr val="262626"/>
                </a:solidFill>
                <a:latin typeface="Trebuchet MS"/>
                <a:cs typeface="Trebuchet MS"/>
              </a:rPr>
              <a:t>of </a:t>
            </a:r>
            <a:r>
              <a:rPr sz="2100" spc="-114" dirty="0">
                <a:solidFill>
                  <a:srgbClr val="262626"/>
                </a:solidFill>
                <a:latin typeface="Trebuchet MS"/>
                <a:cs typeface="Trebuchet MS"/>
              </a:rPr>
              <a:t>immunobiological</a:t>
            </a:r>
            <a:r>
              <a:rPr sz="2100" spc="-38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100" spc="-110" dirty="0">
                <a:solidFill>
                  <a:srgbClr val="262626"/>
                </a:solidFill>
                <a:latin typeface="Trebuchet MS"/>
                <a:cs typeface="Trebuchet MS"/>
              </a:rPr>
              <a:t>memory.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574" y="481045"/>
            <a:ext cx="7178909" cy="1193203"/>
          </a:xfrm>
          <a:prstGeom prst="rect">
            <a:avLst/>
          </a:prstGeom>
          <a:ln w="38115">
            <a:solidFill>
              <a:srgbClr val="404040"/>
            </a:solidFill>
          </a:ln>
        </p:spPr>
        <p:txBody>
          <a:bodyPr vert="horz" wrap="square" lIns="0" tIns="189793" rIns="0" bIns="0" rtlCol="0">
            <a:spAutoFit/>
          </a:bodyPr>
          <a:lstStyle/>
          <a:p>
            <a:pPr marL="1985869" marR="1157681" indent="-845998">
              <a:lnSpc>
                <a:spcPts val="2630"/>
              </a:lnSpc>
              <a:spcBef>
                <a:spcPts val="1494"/>
              </a:spcBef>
            </a:pPr>
            <a:r>
              <a:rPr sz="2500" spc="320" dirty="0">
                <a:solidFill>
                  <a:srgbClr val="C00000"/>
                </a:solidFill>
              </a:rPr>
              <a:t>COMMUNICABLE </a:t>
            </a:r>
            <a:r>
              <a:rPr sz="2500" spc="171" dirty="0">
                <a:solidFill>
                  <a:srgbClr val="C00000"/>
                </a:solidFill>
              </a:rPr>
              <a:t>DISEASES</a:t>
            </a:r>
            <a:r>
              <a:rPr lang="en-IN" sz="2500" spc="-219" dirty="0">
                <a:solidFill>
                  <a:srgbClr val="C00000"/>
                </a:solidFill>
              </a:rPr>
              <a:t> </a:t>
            </a:r>
            <a:r>
              <a:rPr sz="2500" spc="416" dirty="0">
                <a:solidFill>
                  <a:srgbClr val="C00000"/>
                </a:solidFill>
              </a:rPr>
              <a:t>AND  </a:t>
            </a:r>
            <a:r>
              <a:rPr sz="2500" spc="237" dirty="0">
                <a:solidFill>
                  <a:srgbClr val="C00000"/>
                </a:solidFill>
              </a:rPr>
              <a:t>VACCINES</a:t>
            </a:r>
            <a:r>
              <a:rPr lang="en-IN" sz="2500" spc="-31" dirty="0">
                <a:solidFill>
                  <a:srgbClr val="C00000"/>
                </a:solidFill>
              </a:rPr>
              <a:t> </a:t>
            </a:r>
            <a:r>
              <a:rPr sz="2500" spc="171" dirty="0">
                <a:solidFill>
                  <a:srgbClr val="C00000"/>
                </a:solidFill>
              </a:rPr>
              <a:t>AVAILABLE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229140" y="1710910"/>
            <a:ext cx="6862344" cy="4738043"/>
          </a:xfrm>
          <a:prstGeom prst="rect">
            <a:avLst/>
          </a:prstGeom>
        </p:spPr>
        <p:txBody>
          <a:bodyPr vert="horz" wrap="square" lIns="0" tIns="120221" rIns="0" bIns="0" rtlCol="0">
            <a:spAutoFit/>
          </a:bodyPr>
          <a:lstStyle/>
          <a:p>
            <a:pPr marL="222631" indent="-211499">
              <a:spcBef>
                <a:spcPts val="947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300" spc="4" dirty="0">
                <a:solidFill>
                  <a:srgbClr val="262626"/>
                </a:solidFill>
                <a:latin typeface="Times New Roman"/>
                <a:cs typeface="Times New Roman"/>
              </a:rPr>
              <a:t>TB </a:t>
            </a: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–</a:t>
            </a:r>
            <a:r>
              <a:rPr sz="2300" spc="-1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31" dirty="0">
                <a:solidFill>
                  <a:srgbClr val="262626"/>
                </a:solidFill>
                <a:latin typeface="Times New Roman"/>
                <a:cs typeface="Times New Roman"/>
              </a:rPr>
              <a:t>BCG</a:t>
            </a:r>
            <a:endParaRPr sz="2300">
              <a:latin typeface="Times New Roman"/>
              <a:cs typeface="Times New Roman"/>
            </a:endParaRPr>
          </a:p>
          <a:p>
            <a:pPr marL="222631" indent="-211499">
              <a:spcBef>
                <a:spcPts val="859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300" spc="9" dirty="0">
                <a:solidFill>
                  <a:srgbClr val="262626"/>
                </a:solidFill>
                <a:latin typeface="Times New Roman"/>
                <a:cs typeface="Times New Roman"/>
              </a:rPr>
              <a:t>Measle, </a:t>
            </a:r>
            <a:r>
              <a:rPr sz="2300" spc="-9" dirty="0">
                <a:solidFill>
                  <a:srgbClr val="262626"/>
                </a:solidFill>
                <a:latin typeface="Times New Roman"/>
                <a:cs typeface="Times New Roman"/>
              </a:rPr>
              <a:t>Mumps, Rubella </a:t>
            </a: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-</a:t>
            </a:r>
            <a:r>
              <a:rPr sz="2300" spc="-37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13" dirty="0">
                <a:solidFill>
                  <a:srgbClr val="262626"/>
                </a:solidFill>
                <a:latin typeface="Times New Roman"/>
                <a:cs typeface="Times New Roman"/>
              </a:rPr>
              <a:t>MMR</a:t>
            </a:r>
            <a:endParaRPr sz="2300">
              <a:latin typeface="Times New Roman"/>
              <a:cs typeface="Times New Roman"/>
            </a:endParaRPr>
          </a:p>
          <a:p>
            <a:pPr marL="222631" indent="-211499">
              <a:spcBef>
                <a:spcPts val="951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Chicken </a:t>
            </a:r>
            <a:r>
              <a:rPr sz="2300" spc="-18" dirty="0">
                <a:solidFill>
                  <a:srgbClr val="262626"/>
                </a:solidFill>
                <a:latin typeface="Times New Roman"/>
                <a:cs typeface="Times New Roman"/>
              </a:rPr>
              <a:t>Pox </a:t>
            </a: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-</a:t>
            </a:r>
            <a:r>
              <a:rPr sz="2300" spc="-17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22" dirty="0">
                <a:solidFill>
                  <a:srgbClr val="262626"/>
                </a:solidFill>
                <a:latin typeface="Times New Roman"/>
                <a:cs typeface="Times New Roman"/>
              </a:rPr>
              <a:t>Varicella</a:t>
            </a:r>
            <a:endParaRPr sz="2300">
              <a:latin typeface="Times New Roman"/>
              <a:cs typeface="Times New Roman"/>
            </a:endParaRPr>
          </a:p>
          <a:p>
            <a:pPr marL="222631" indent="-211499">
              <a:spcBef>
                <a:spcPts val="859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300" spc="4" dirty="0">
                <a:solidFill>
                  <a:srgbClr val="262626"/>
                </a:solidFill>
                <a:latin typeface="Times New Roman"/>
                <a:cs typeface="Times New Roman"/>
              </a:rPr>
              <a:t>Diptheria,</a:t>
            </a:r>
            <a:r>
              <a:rPr sz="2300" spc="-17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18" dirty="0">
                <a:solidFill>
                  <a:srgbClr val="262626"/>
                </a:solidFill>
                <a:latin typeface="Times New Roman"/>
                <a:cs typeface="Times New Roman"/>
              </a:rPr>
              <a:t>Tetanus,</a:t>
            </a:r>
            <a:r>
              <a:rPr sz="2300" spc="-1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9" dirty="0">
                <a:solidFill>
                  <a:srgbClr val="262626"/>
                </a:solidFill>
                <a:latin typeface="Times New Roman"/>
                <a:cs typeface="Times New Roman"/>
              </a:rPr>
              <a:t>Pertussis</a:t>
            </a:r>
            <a:r>
              <a:rPr sz="2300" spc="-1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13" dirty="0">
                <a:solidFill>
                  <a:srgbClr val="262626"/>
                </a:solidFill>
                <a:latin typeface="Times New Roman"/>
                <a:cs typeface="Times New Roman"/>
              </a:rPr>
              <a:t>(aka</a:t>
            </a:r>
            <a:r>
              <a:rPr sz="2300" spc="-17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Whooping</a:t>
            </a:r>
            <a:r>
              <a:rPr sz="2300" spc="-1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9" dirty="0">
                <a:solidFill>
                  <a:srgbClr val="262626"/>
                </a:solidFill>
                <a:latin typeface="Times New Roman"/>
                <a:cs typeface="Times New Roman"/>
              </a:rPr>
              <a:t>Cough)</a:t>
            </a:r>
            <a:r>
              <a:rPr sz="2300" spc="-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-</a:t>
            </a:r>
            <a:r>
              <a:rPr sz="2300" spc="-1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9" dirty="0">
                <a:solidFill>
                  <a:srgbClr val="262626"/>
                </a:solidFill>
                <a:latin typeface="Times New Roman"/>
                <a:cs typeface="Times New Roman"/>
              </a:rPr>
              <a:t>DPT</a:t>
            </a:r>
            <a:endParaRPr sz="2300">
              <a:latin typeface="Times New Roman"/>
              <a:cs typeface="Times New Roman"/>
            </a:endParaRPr>
          </a:p>
          <a:p>
            <a:pPr marL="222631" indent="-211499">
              <a:spcBef>
                <a:spcPts val="947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Hepatitis</a:t>
            </a:r>
            <a:r>
              <a:rPr sz="2300" spc="-14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13" dirty="0">
                <a:solidFill>
                  <a:srgbClr val="262626"/>
                </a:solidFill>
                <a:latin typeface="Times New Roman"/>
                <a:cs typeface="Times New Roman"/>
              </a:rPr>
              <a:t>(A</a:t>
            </a:r>
            <a:r>
              <a:rPr sz="2300" spc="-20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13"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z="2300" spc="-4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18" dirty="0">
                <a:solidFill>
                  <a:srgbClr val="262626"/>
                </a:solidFill>
                <a:latin typeface="Times New Roman"/>
                <a:cs typeface="Times New Roman"/>
              </a:rPr>
              <a:t>B) </a:t>
            </a: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–</a:t>
            </a:r>
            <a:r>
              <a:rPr sz="2300" spc="-4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13" dirty="0">
                <a:solidFill>
                  <a:srgbClr val="262626"/>
                </a:solidFill>
                <a:latin typeface="Times New Roman"/>
                <a:cs typeface="Times New Roman"/>
              </a:rPr>
              <a:t>HepA,</a:t>
            </a:r>
            <a:r>
              <a:rPr sz="2300" spc="-1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13" dirty="0">
                <a:solidFill>
                  <a:srgbClr val="262626"/>
                </a:solidFill>
                <a:latin typeface="Times New Roman"/>
                <a:cs typeface="Times New Roman"/>
              </a:rPr>
              <a:t>HepB</a:t>
            </a:r>
            <a:endParaRPr sz="2300">
              <a:latin typeface="Times New Roman"/>
              <a:cs typeface="Times New Roman"/>
            </a:endParaRPr>
          </a:p>
          <a:p>
            <a:pPr marL="222631" indent="-211499">
              <a:spcBef>
                <a:spcPts val="863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300" spc="-18" dirty="0">
                <a:solidFill>
                  <a:srgbClr val="262626"/>
                </a:solidFill>
                <a:latin typeface="Times New Roman"/>
                <a:cs typeface="Times New Roman"/>
              </a:rPr>
              <a:t>Polio </a:t>
            </a: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– </a:t>
            </a:r>
            <a:r>
              <a:rPr sz="2300" spc="-70" dirty="0">
                <a:solidFill>
                  <a:srgbClr val="262626"/>
                </a:solidFill>
                <a:latin typeface="Times New Roman"/>
                <a:cs typeface="Times New Roman"/>
              </a:rPr>
              <a:t>OPV,</a:t>
            </a:r>
            <a:r>
              <a:rPr sz="2300" spc="-7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9" dirty="0">
                <a:solidFill>
                  <a:srgbClr val="262626"/>
                </a:solidFill>
                <a:latin typeface="Times New Roman"/>
                <a:cs typeface="Times New Roman"/>
              </a:rPr>
              <a:t>IPV</a:t>
            </a:r>
            <a:endParaRPr sz="2300">
              <a:latin typeface="Times New Roman"/>
              <a:cs typeface="Times New Roman"/>
            </a:endParaRPr>
          </a:p>
          <a:p>
            <a:pPr marL="222631" indent="-211499">
              <a:spcBef>
                <a:spcPts val="947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300" spc="-4" dirty="0">
                <a:solidFill>
                  <a:srgbClr val="262626"/>
                </a:solidFill>
                <a:latin typeface="Times New Roman"/>
                <a:cs typeface="Times New Roman"/>
              </a:rPr>
              <a:t>Rotavirus </a:t>
            </a: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–</a:t>
            </a:r>
            <a:r>
              <a:rPr sz="2300" spc="-18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66" dirty="0">
                <a:solidFill>
                  <a:srgbClr val="262626"/>
                </a:solidFill>
                <a:latin typeface="Times New Roman"/>
                <a:cs typeface="Times New Roman"/>
              </a:rPr>
              <a:t>RVV</a:t>
            </a:r>
            <a:endParaRPr sz="2300">
              <a:latin typeface="Times New Roman"/>
              <a:cs typeface="Times New Roman"/>
            </a:endParaRPr>
          </a:p>
          <a:p>
            <a:pPr marL="222631" indent="-211499">
              <a:spcBef>
                <a:spcPts val="863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300" spc="4" dirty="0">
                <a:solidFill>
                  <a:srgbClr val="262626"/>
                </a:solidFill>
                <a:latin typeface="Times New Roman"/>
                <a:cs typeface="Times New Roman"/>
              </a:rPr>
              <a:t>Pneumoccus </a:t>
            </a: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–</a:t>
            </a:r>
            <a:r>
              <a:rPr sz="2300" spc="-28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26" dirty="0">
                <a:solidFill>
                  <a:srgbClr val="262626"/>
                </a:solidFill>
                <a:latin typeface="Times New Roman"/>
                <a:cs typeface="Times New Roman"/>
              </a:rPr>
              <a:t>PCV</a:t>
            </a:r>
            <a:endParaRPr sz="2300">
              <a:latin typeface="Times New Roman"/>
              <a:cs typeface="Times New Roman"/>
            </a:endParaRPr>
          </a:p>
          <a:p>
            <a:pPr marL="222631" indent="-211499">
              <a:spcBef>
                <a:spcPts val="947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Haemophilus</a:t>
            </a:r>
            <a:r>
              <a:rPr sz="2300" spc="-23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9" dirty="0">
                <a:solidFill>
                  <a:srgbClr val="262626"/>
                </a:solidFill>
                <a:latin typeface="Times New Roman"/>
                <a:cs typeface="Times New Roman"/>
              </a:rPr>
              <a:t>influenzae</a:t>
            </a:r>
            <a:r>
              <a:rPr sz="2300" spc="-17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18" dirty="0">
                <a:solidFill>
                  <a:srgbClr val="262626"/>
                </a:solidFill>
                <a:latin typeface="Times New Roman"/>
                <a:cs typeface="Times New Roman"/>
              </a:rPr>
              <a:t>B-</a:t>
            </a:r>
            <a:r>
              <a:rPr sz="2300" spc="-10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4" dirty="0">
                <a:solidFill>
                  <a:srgbClr val="262626"/>
                </a:solidFill>
                <a:latin typeface="Times New Roman"/>
                <a:cs typeface="Times New Roman"/>
              </a:rPr>
              <a:t>Hib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0109" y="1042231"/>
            <a:ext cx="5918622" cy="604121"/>
          </a:xfrm>
          <a:prstGeom prst="rect">
            <a:avLst/>
          </a:prstGeom>
          <a:ln w="38115">
            <a:solidFill>
              <a:srgbClr val="404040"/>
            </a:solidFill>
          </a:ln>
        </p:spPr>
        <p:txBody>
          <a:bodyPr vert="horz" wrap="square" lIns="0" tIns="202038" rIns="0" bIns="0" rtlCol="0">
            <a:spAutoFit/>
          </a:bodyPr>
          <a:lstStyle/>
          <a:p>
            <a:pPr marR="21150">
              <a:spcBef>
                <a:spcPts val="1591"/>
              </a:spcBef>
            </a:pPr>
            <a:r>
              <a:rPr sz="2600" spc="100" dirty="0">
                <a:solidFill>
                  <a:srgbClr val="C00000"/>
                </a:solidFill>
              </a:rPr>
              <a:t>TYPES </a:t>
            </a:r>
            <a:r>
              <a:rPr sz="2600" spc="219" dirty="0">
                <a:solidFill>
                  <a:srgbClr val="C00000"/>
                </a:solidFill>
              </a:rPr>
              <a:t>OF</a:t>
            </a:r>
            <a:r>
              <a:rPr sz="2600" spc="158" dirty="0">
                <a:solidFill>
                  <a:srgbClr val="C00000"/>
                </a:solidFill>
              </a:rPr>
              <a:t> </a:t>
            </a:r>
            <a:r>
              <a:rPr sz="2600" spc="232" dirty="0">
                <a:solidFill>
                  <a:srgbClr val="C00000"/>
                </a:solidFill>
              </a:rPr>
              <a:t>VACCINES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646702" y="2221052"/>
            <a:ext cx="3278590" cy="2423639"/>
          </a:xfrm>
          <a:prstGeom prst="rect">
            <a:avLst/>
          </a:prstGeom>
        </p:spPr>
        <p:txBody>
          <a:bodyPr vert="horz" wrap="square" lIns="0" tIns="126900" rIns="0" bIns="0" rtlCol="0">
            <a:spAutoFit/>
          </a:bodyPr>
          <a:lstStyle/>
          <a:p>
            <a:pPr marL="222631" indent="-211499">
              <a:spcBef>
                <a:spcPts val="999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500" spc="-9" dirty="0">
                <a:solidFill>
                  <a:srgbClr val="262626"/>
                </a:solidFill>
                <a:latin typeface="Times New Roman"/>
                <a:cs typeface="Times New Roman"/>
              </a:rPr>
              <a:t>Live, </a:t>
            </a:r>
            <a:r>
              <a:rPr sz="2500" spc="-13" dirty="0">
                <a:solidFill>
                  <a:srgbClr val="262626"/>
                </a:solidFill>
                <a:latin typeface="Times New Roman"/>
                <a:cs typeface="Times New Roman"/>
              </a:rPr>
              <a:t>attenuated</a:t>
            </a:r>
            <a:r>
              <a:rPr sz="2500" spc="-3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-18" dirty="0">
                <a:solidFill>
                  <a:srgbClr val="262626"/>
                </a:solidFill>
                <a:latin typeface="Times New Roman"/>
                <a:cs typeface="Times New Roman"/>
              </a:rPr>
              <a:t>vaccines</a:t>
            </a:r>
            <a:endParaRPr sz="2500">
              <a:latin typeface="Times New Roman"/>
              <a:cs typeface="Times New Roman"/>
            </a:endParaRPr>
          </a:p>
          <a:p>
            <a:pPr marL="222631" indent="-211499">
              <a:spcBef>
                <a:spcPts val="912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500" spc="-13" dirty="0">
                <a:solidFill>
                  <a:srgbClr val="262626"/>
                </a:solidFill>
                <a:latin typeface="Times New Roman"/>
                <a:cs typeface="Times New Roman"/>
              </a:rPr>
              <a:t>Inactivated</a:t>
            </a:r>
            <a:r>
              <a:rPr sz="2500" spc="-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-18" dirty="0">
                <a:solidFill>
                  <a:srgbClr val="262626"/>
                </a:solidFill>
                <a:latin typeface="Times New Roman"/>
                <a:cs typeface="Times New Roman"/>
              </a:rPr>
              <a:t>vaccines</a:t>
            </a:r>
            <a:endParaRPr sz="2500">
              <a:latin typeface="Times New Roman"/>
              <a:cs typeface="Times New Roman"/>
            </a:endParaRPr>
          </a:p>
          <a:p>
            <a:pPr marL="222631" indent="-211499">
              <a:spcBef>
                <a:spcPts val="916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500" spc="4" dirty="0">
                <a:solidFill>
                  <a:srgbClr val="262626"/>
                </a:solidFill>
                <a:latin typeface="Times New Roman"/>
                <a:cs typeface="Times New Roman"/>
              </a:rPr>
              <a:t>Subunit</a:t>
            </a:r>
            <a:r>
              <a:rPr sz="25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-18" dirty="0">
                <a:solidFill>
                  <a:srgbClr val="262626"/>
                </a:solidFill>
                <a:latin typeface="Times New Roman"/>
                <a:cs typeface="Times New Roman"/>
              </a:rPr>
              <a:t>vaccines</a:t>
            </a:r>
            <a:endParaRPr sz="2500">
              <a:latin typeface="Times New Roman"/>
              <a:cs typeface="Times New Roman"/>
            </a:endParaRPr>
          </a:p>
          <a:p>
            <a:pPr marL="222631" indent="-211499">
              <a:spcBef>
                <a:spcPts val="912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500" spc="-26" dirty="0">
                <a:solidFill>
                  <a:srgbClr val="262626"/>
                </a:solidFill>
                <a:latin typeface="Times New Roman"/>
                <a:cs typeface="Times New Roman"/>
              </a:rPr>
              <a:t>Toxoids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593" y="477929"/>
            <a:ext cx="7026870" cy="538712"/>
          </a:xfrm>
          <a:prstGeom prst="rect">
            <a:avLst/>
          </a:prstGeom>
          <a:ln w="38116">
            <a:solidFill>
              <a:srgbClr val="404040"/>
            </a:solidFill>
          </a:ln>
        </p:spPr>
        <p:txBody>
          <a:bodyPr vert="horz" wrap="square" lIns="0" tIns="152502" rIns="0" bIns="0" rtlCol="0">
            <a:spAutoFit/>
          </a:bodyPr>
          <a:lstStyle/>
          <a:p>
            <a:pPr marR="23933">
              <a:spcBef>
                <a:spcPts val="1201"/>
              </a:spcBef>
            </a:pPr>
            <a:r>
              <a:rPr sz="2500" b="1" spc="131" dirty="0">
                <a:solidFill>
                  <a:srgbClr val="C00000"/>
                </a:solidFill>
                <a:latin typeface="Times New Roman"/>
                <a:cs typeface="Times New Roman"/>
              </a:rPr>
              <a:t>LIVE</a:t>
            </a:r>
            <a:r>
              <a:rPr sz="25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b="1" spc="96" dirty="0">
                <a:solidFill>
                  <a:srgbClr val="C00000"/>
                </a:solidFill>
                <a:latin typeface="Times New Roman"/>
                <a:cs typeface="Times New Roman"/>
              </a:rPr>
              <a:t>VACCINES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8730" y="1528368"/>
            <a:ext cx="6892209" cy="5576573"/>
          </a:xfrm>
          <a:prstGeom prst="rect">
            <a:avLst/>
          </a:prstGeom>
        </p:spPr>
        <p:txBody>
          <a:bodyPr vert="horz" wrap="square" lIns="0" tIns="26716" rIns="0" bIns="0" rtlCol="0">
            <a:spAutoFit/>
          </a:bodyPr>
          <a:lstStyle/>
          <a:p>
            <a:pPr marL="222631" marR="4453" indent="-211499" algn="just">
              <a:lnSpc>
                <a:spcPts val="3243"/>
              </a:lnSpc>
              <a:spcBef>
                <a:spcPts val="210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700" spc="18" dirty="0">
                <a:solidFill>
                  <a:srgbClr val="262626"/>
                </a:solidFill>
                <a:latin typeface="Times New Roman"/>
                <a:cs typeface="Times New Roman"/>
              </a:rPr>
              <a:t>Live,</a:t>
            </a:r>
            <a:r>
              <a:rPr sz="2700" spc="-13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22" dirty="0">
                <a:solidFill>
                  <a:srgbClr val="262626"/>
                </a:solidFill>
                <a:latin typeface="Times New Roman"/>
                <a:cs typeface="Times New Roman"/>
              </a:rPr>
              <a:t>attenuated</a:t>
            </a:r>
            <a:r>
              <a:rPr sz="2700" spc="-20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22" dirty="0">
                <a:solidFill>
                  <a:srgbClr val="262626"/>
                </a:solidFill>
                <a:latin typeface="Times New Roman"/>
                <a:cs typeface="Times New Roman"/>
              </a:rPr>
              <a:t>vaccines</a:t>
            </a:r>
            <a:r>
              <a:rPr sz="2700" spc="-2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26" dirty="0">
                <a:solidFill>
                  <a:srgbClr val="262626"/>
                </a:solidFill>
                <a:latin typeface="Times New Roman"/>
                <a:cs typeface="Times New Roman"/>
              </a:rPr>
              <a:t>contain</a:t>
            </a:r>
            <a:r>
              <a:rPr sz="2700" spc="-20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700" spc="-4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3" dirty="0">
                <a:solidFill>
                  <a:srgbClr val="262626"/>
                </a:solidFill>
                <a:latin typeface="Times New Roman"/>
                <a:cs typeface="Times New Roman"/>
              </a:rPr>
              <a:t>version</a:t>
            </a:r>
            <a:r>
              <a:rPr sz="2700" spc="-1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8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700" spc="-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22" dirty="0">
                <a:solidFill>
                  <a:srgbClr val="262626"/>
                </a:solidFill>
                <a:latin typeface="Times New Roman"/>
                <a:cs typeface="Times New Roman"/>
              </a:rPr>
              <a:t>the </a:t>
            </a:r>
            <a:r>
              <a:rPr sz="2700" spc="2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26" dirty="0">
                <a:solidFill>
                  <a:srgbClr val="C00000"/>
                </a:solidFill>
                <a:latin typeface="Times New Roman"/>
                <a:cs typeface="Times New Roman"/>
              </a:rPr>
              <a:t>living</a:t>
            </a:r>
            <a:r>
              <a:rPr sz="2700" spc="-20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13" dirty="0">
                <a:solidFill>
                  <a:srgbClr val="C00000"/>
                </a:solidFill>
                <a:latin typeface="Times New Roman"/>
                <a:cs typeface="Times New Roman"/>
              </a:rPr>
              <a:t>microbe</a:t>
            </a:r>
            <a:r>
              <a:rPr sz="2700" spc="-13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22" dirty="0">
                <a:solidFill>
                  <a:srgbClr val="262626"/>
                </a:solidFill>
                <a:latin typeface="Times New Roman"/>
                <a:cs typeface="Times New Roman"/>
              </a:rPr>
              <a:t>that</a:t>
            </a:r>
            <a:r>
              <a:rPr sz="2700" spc="-12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8" dirty="0">
                <a:solidFill>
                  <a:srgbClr val="262626"/>
                </a:solidFill>
                <a:latin typeface="Times New Roman"/>
                <a:cs typeface="Times New Roman"/>
              </a:rPr>
              <a:t>has</a:t>
            </a:r>
            <a:r>
              <a:rPr sz="27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8" dirty="0">
                <a:solidFill>
                  <a:srgbClr val="262626"/>
                </a:solidFill>
                <a:latin typeface="Times New Roman"/>
                <a:cs typeface="Times New Roman"/>
              </a:rPr>
              <a:t>been</a:t>
            </a:r>
            <a:r>
              <a:rPr sz="2700" spc="-2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3" dirty="0">
                <a:solidFill>
                  <a:srgbClr val="262626"/>
                </a:solidFill>
                <a:latin typeface="Times New Roman"/>
                <a:cs typeface="Times New Roman"/>
              </a:rPr>
              <a:t>weakened</a:t>
            </a:r>
            <a:r>
              <a:rPr sz="2700" spc="-19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3" dirty="0">
                <a:solidFill>
                  <a:srgbClr val="262626"/>
                </a:solidFill>
                <a:latin typeface="Times New Roman"/>
                <a:cs typeface="Times New Roman"/>
              </a:rPr>
              <a:t>in</a:t>
            </a:r>
            <a:r>
              <a:rPr sz="2700" spc="-2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22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700" spc="-4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3" dirty="0">
                <a:solidFill>
                  <a:srgbClr val="262626"/>
                </a:solidFill>
                <a:latin typeface="Times New Roman"/>
                <a:cs typeface="Times New Roman"/>
              </a:rPr>
              <a:t>lab  </a:t>
            </a:r>
            <a:r>
              <a:rPr sz="2700" spc="-4" dirty="0">
                <a:solidFill>
                  <a:srgbClr val="262626"/>
                </a:solidFill>
                <a:latin typeface="Times New Roman"/>
                <a:cs typeface="Times New Roman"/>
              </a:rPr>
              <a:t>so </a:t>
            </a:r>
            <a:r>
              <a:rPr sz="2700" spc="13" dirty="0">
                <a:solidFill>
                  <a:srgbClr val="262626"/>
                </a:solidFill>
                <a:latin typeface="Times New Roman"/>
                <a:cs typeface="Times New Roman"/>
              </a:rPr>
              <a:t>it </a:t>
            </a:r>
            <a:r>
              <a:rPr sz="2700" spc="-9" dirty="0">
                <a:solidFill>
                  <a:srgbClr val="262626"/>
                </a:solidFill>
                <a:latin typeface="Times New Roman"/>
                <a:cs typeface="Times New Roman"/>
              </a:rPr>
              <a:t>can’t </a:t>
            </a:r>
            <a:r>
              <a:rPr sz="2700" spc="13" dirty="0">
                <a:solidFill>
                  <a:srgbClr val="262626"/>
                </a:solidFill>
                <a:latin typeface="Times New Roman"/>
                <a:cs typeface="Times New Roman"/>
              </a:rPr>
              <a:t>cause</a:t>
            </a:r>
            <a:r>
              <a:rPr sz="2700" spc="-1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3" dirty="0">
                <a:solidFill>
                  <a:srgbClr val="262626"/>
                </a:solidFill>
                <a:latin typeface="Times New Roman"/>
                <a:cs typeface="Times New Roman"/>
              </a:rPr>
              <a:t>disease.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BAFB5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222631" marR="249347" indent="-211499">
              <a:lnSpc>
                <a:spcPts val="3243"/>
              </a:lnSpc>
              <a:spcBef>
                <a:spcPts val="1749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700" spc="13" dirty="0">
                <a:solidFill>
                  <a:srgbClr val="262626"/>
                </a:solidFill>
                <a:latin typeface="Times New Roman"/>
                <a:cs typeface="Times New Roman"/>
              </a:rPr>
              <a:t>Because</a:t>
            </a:r>
            <a:r>
              <a:rPr sz="2700" spc="-13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700" spc="3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22" dirty="0">
                <a:solidFill>
                  <a:srgbClr val="262626"/>
                </a:solidFill>
                <a:latin typeface="Times New Roman"/>
                <a:cs typeface="Times New Roman"/>
              </a:rPr>
              <a:t>live,</a:t>
            </a:r>
            <a:r>
              <a:rPr sz="2700" spc="-1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3" dirty="0">
                <a:solidFill>
                  <a:srgbClr val="262626"/>
                </a:solidFill>
                <a:latin typeface="Times New Roman"/>
                <a:cs typeface="Times New Roman"/>
              </a:rPr>
              <a:t>attenuated</a:t>
            </a:r>
            <a:r>
              <a:rPr sz="2700" spc="-19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22" dirty="0">
                <a:solidFill>
                  <a:srgbClr val="262626"/>
                </a:solidFill>
                <a:latin typeface="Times New Roman"/>
                <a:cs typeface="Times New Roman"/>
              </a:rPr>
              <a:t>vaccine</a:t>
            </a:r>
            <a:r>
              <a:rPr sz="2700" spc="-22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3" dirty="0">
                <a:solidFill>
                  <a:srgbClr val="262626"/>
                </a:solidFill>
                <a:latin typeface="Times New Roman"/>
                <a:cs typeface="Times New Roman"/>
              </a:rPr>
              <a:t>is</a:t>
            </a:r>
            <a:r>
              <a:rPr sz="27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22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700" spc="-4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3" dirty="0">
                <a:solidFill>
                  <a:srgbClr val="262626"/>
                </a:solidFill>
                <a:latin typeface="Times New Roman"/>
                <a:cs typeface="Times New Roman"/>
              </a:rPr>
              <a:t>closest  </a:t>
            </a:r>
            <a:r>
              <a:rPr sz="2700" spc="26" dirty="0">
                <a:solidFill>
                  <a:srgbClr val="262626"/>
                </a:solidFill>
                <a:latin typeface="Times New Roman"/>
                <a:cs typeface="Times New Roman"/>
              </a:rPr>
              <a:t>thing</a:t>
            </a:r>
            <a:r>
              <a:rPr sz="2700" spc="-20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3" dirty="0">
                <a:solidFill>
                  <a:srgbClr val="262626"/>
                </a:solidFill>
                <a:latin typeface="Times New Roman"/>
                <a:cs typeface="Times New Roman"/>
              </a:rPr>
              <a:t>to</a:t>
            </a:r>
            <a:r>
              <a:rPr sz="2700" spc="-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700" spc="3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8" dirty="0">
                <a:solidFill>
                  <a:srgbClr val="262626"/>
                </a:solidFill>
                <a:latin typeface="Times New Roman"/>
                <a:cs typeface="Times New Roman"/>
              </a:rPr>
              <a:t>natural</a:t>
            </a:r>
            <a:r>
              <a:rPr sz="2700" spc="-2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22" dirty="0">
                <a:solidFill>
                  <a:srgbClr val="262626"/>
                </a:solidFill>
                <a:latin typeface="Times New Roman"/>
                <a:cs typeface="Times New Roman"/>
              </a:rPr>
              <a:t>infection,</a:t>
            </a:r>
            <a:r>
              <a:rPr sz="2700" spc="-21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3" dirty="0">
                <a:solidFill>
                  <a:srgbClr val="262626"/>
                </a:solidFill>
                <a:latin typeface="Times New Roman"/>
                <a:cs typeface="Times New Roman"/>
              </a:rPr>
              <a:t>these</a:t>
            </a:r>
            <a:r>
              <a:rPr sz="2700" spc="-1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22" dirty="0">
                <a:solidFill>
                  <a:srgbClr val="262626"/>
                </a:solidFill>
                <a:latin typeface="Times New Roman"/>
                <a:cs typeface="Times New Roman"/>
              </a:rPr>
              <a:t>vaccines</a:t>
            </a:r>
            <a:r>
              <a:rPr sz="2700" spc="-16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-4" dirty="0">
                <a:solidFill>
                  <a:srgbClr val="262626"/>
                </a:solidFill>
                <a:latin typeface="Times New Roman"/>
                <a:cs typeface="Times New Roman"/>
              </a:rPr>
              <a:t>are</a:t>
            </a:r>
            <a:endParaRPr sz="2700">
              <a:latin typeface="Times New Roman"/>
              <a:cs typeface="Times New Roman"/>
            </a:endParaRPr>
          </a:p>
          <a:p>
            <a:pPr marL="222631">
              <a:lnSpc>
                <a:spcPts val="3230"/>
              </a:lnSpc>
            </a:pPr>
            <a:r>
              <a:rPr sz="2700" spc="26" dirty="0">
                <a:solidFill>
                  <a:srgbClr val="262626"/>
                </a:solidFill>
                <a:latin typeface="Times New Roman"/>
                <a:cs typeface="Times New Roman"/>
              </a:rPr>
              <a:t>good</a:t>
            </a:r>
            <a:r>
              <a:rPr sz="2700" spc="-11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9" dirty="0">
                <a:solidFill>
                  <a:srgbClr val="262626"/>
                </a:solidFill>
                <a:latin typeface="Times New Roman"/>
                <a:cs typeface="Times New Roman"/>
              </a:rPr>
              <a:t>“teachers”</a:t>
            </a:r>
            <a:r>
              <a:rPr sz="2700" spc="-13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8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700" spc="-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22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700" spc="-4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13" dirty="0">
                <a:solidFill>
                  <a:srgbClr val="262626"/>
                </a:solidFill>
                <a:latin typeface="Times New Roman"/>
                <a:cs typeface="Times New Roman"/>
              </a:rPr>
              <a:t>immune</a:t>
            </a:r>
            <a:r>
              <a:rPr sz="2700" spc="-13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4" dirty="0">
                <a:solidFill>
                  <a:srgbClr val="262626"/>
                </a:solidFill>
                <a:latin typeface="Times New Roman"/>
                <a:cs typeface="Times New Roman"/>
              </a:rPr>
              <a:t>system.</a:t>
            </a:r>
            <a:endParaRPr sz="2700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</a:pPr>
            <a:endParaRPr sz="4300">
              <a:latin typeface="Times New Roman"/>
              <a:cs typeface="Times New Roman"/>
            </a:endParaRPr>
          </a:p>
          <a:p>
            <a:pPr marL="222631" marR="1128739" indent="-211499">
              <a:lnSpc>
                <a:spcPct val="102200"/>
              </a:lnSpc>
              <a:spcBef>
                <a:spcPts val="4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700" spc="18" dirty="0">
                <a:solidFill>
                  <a:srgbClr val="262626"/>
                </a:solidFill>
                <a:latin typeface="Times New Roman"/>
                <a:cs typeface="Times New Roman"/>
              </a:rPr>
              <a:t>Example: </a:t>
            </a:r>
            <a:r>
              <a:rPr sz="2700" spc="-18" dirty="0">
                <a:solidFill>
                  <a:srgbClr val="262626"/>
                </a:solidFill>
                <a:latin typeface="Times New Roman"/>
                <a:cs typeface="Times New Roman"/>
              </a:rPr>
              <a:t>Vaccines </a:t>
            </a:r>
            <a:r>
              <a:rPr sz="2700" spc="18" dirty="0">
                <a:solidFill>
                  <a:srgbClr val="262626"/>
                </a:solidFill>
                <a:latin typeface="Times New Roman"/>
                <a:cs typeface="Times New Roman"/>
              </a:rPr>
              <a:t>against </a:t>
            </a:r>
            <a:r>
              <a:rPr sz="2700" spc="26" dirty="0">
                <a:solidFill>
                  <a:srgbClr val="262626"/>
                </a:solidFill>
                <a:latin typeface="Times New Roman"/>
                <a:cs typeface="Times New Roman"/>
              </a:rPr>
              <a:t>polio </a:t>
            </a:r>
            <a:r>
              <a:rPr sz="2700" spc="-26" dirty="0">
                <a:solidFill>
                  <a:srgbClr val="262626"/>
                </a:solidFill>
                <a:latin typeface="Times New Roman"/>
                <a:cs typeface="Times New Roman"/>
              </a:rPr>
              <a:t>(OPV),  </a:t>
            </a:r>
            <a:r>
              <a:rPr sz="2700" spc="4" dirty="0">
                <a:solidFill>
                  <a:srgbClr val="262626"/>
                </a:solidFill>
                <a:latin typeface="Times New Roman"/>
                <a:cs typeface="Times New Roman"/>
              </a:rPr>
              <a:t>measles, </a:t>
            </a:r>
            <a:r>
              <a:rPr sz="2700" spc="9" dirty="0">
                <a:solidFill>
                  <a:srgbClr val="262626"/>
                </a:solidFill>
                <a:latin typeface="Times New Roman"/>
                <a:cs typeface="Times New Roman"/>
              </a:rPr>
              <a:t>mumps, </a:t>
            </a:r>
            <a:r>
              <a:rPr sz="2700" spc="18" dirty="0">
                <a:solidFill>
                  <a:srgbClr val="262626"/>
                </a:solidFill>
                <a:latin typeface="Times New Roman"/>
                <a:cs typeface="Times New Roman"/>
              </a:rPr>
              <a:t>rubella and</a:t>
            </a:r>
            <a:r>
              <a:rPr sz="2700" spc="-4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700" spc="26" dirty="0">
                <a:solidFill>
                  <a:srgbClr val="262626"/>
                </a:solidFill>
                <a:latin typeface="Times New Roman"/>
                <a:cs typeface="Times New Roman"/>
              </a:rPr>
              <a:t>chickenpox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593" y="627642"/>
            <a:ext cx="6819990" cy="549390"/>
          </a:xfrm>
          <a:prstGeom prst="rect">
            <a:avLst/>
          </a:prstGeom>
          <a:ln w="38115">
            <a:solidFill>
              <a:srgbClr val="404040"/>
            </a:solidFill>
          </a:ln>
        </p:spPr>
        <p:txBody>
          <a:bodyPr vert="horz" wrap="square" lIns="0" tIns="163077" rIns="0" bIns="0" rtlCol="0">
            <a:spAutoFit/>
          </a:bodyPr>
          <a:lstStyle/>
          <a:p>
            <a:pPr>
              <a:spcBef>
                <a:spcPts val="1284"/>
              </a:spcBef>
            </a:pPr>
            <a:r>
              <a:rPr sz="2500" spc="232" dirty="0">
                <a:solidFill>
                  <a:srgbClr val="C00000"/>
                </a:solidFill>
              </a:rPr>
              <a:t>INACTIVATED</a:t>
            </a:r>
            <a:r>
              <a:rPr sz="2500" spc="-131" dirty="0">
                <a:solidFill>
                  <a:srgbClr val="C00000"/>
                </a:solidFill>
              </a:rPr>
              <a:t> </a:t>
            </a:r>
            <a:r>
              <a:rPr sz="2500" spc="259" dirty="0">
                <a:solidFill>
                  <a:srgbClr val="C00000"/>
                </a:solidFill>
              </a:rPr>
              <a:t>VACCINES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1229140" y="1630010"/>
            <a:ext cx="6496910" cy="4051114"/>
          </a:xfrm>
          <a:prstGeom prst="rect">
            <a:avLst/>
          </a:prstGeom>
        </p:spPr>
        <p:txBody>
          <a:bodyPr vert="horz" wrap="square" lIns="0" tIns="49535" rIns="0" bIns="0" rtlCol="0">
            <a:spAutoFit/>
          </a:bodyPr>
          <a:lstStyle/>
          <a:p>
            <a:pPr marL="222074" marR="4453" indent="-211499">
              <a:lnSpc>
                <a:spcPct val="90100"/>
              </a:lnSpc>
              <a:spcBef>
                <a:spcPts val="390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500" spc="-4" dirty="0">
                <a:solidFill>
                  <a:srgbClr val="262626"/>
                </a:solidFill>
                <a:latin typeface="Times New Roman"/>
                <a:cs typeface="Times New Roman"/>
              </a:rPr>
              <a:t>Scientists</a:t>
            </a:r>
            <a:r>
              <a:rPr sz="2500" spc="-4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26" dirty="0">
                <a:solidFill>
                  <a:srgbClr val="262626"/>
                </a:solidFill>
                <a:latin typeface="Times New Roman"/>
                <a:cs typeface="Times New Roman"/>
              </a:rPr>
              <a:t>produce</a:t>
            </a:r>
            <a:r>
              <a:rPr sz="2500" spc="-27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4" dirty="0">
                <a:solidFill>
                  <a:srgbClr val="262626"/>
                </a:solidFill>
                <a:latin typeface="Times New Roman"/>
                <a:cs typeface="Times New Roman"/>
              </a:rPr>
              <a:t>inactivated</a:t>
            </a:r>
            <a:r>
              <a:rPr sz="2500" spc="-14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vaccines</a:t>
            </a:r>
            <a:r>
              <a:rPr sz="2500" spc="-1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22" dirty="0">
                <a:solidFill>
                  <a:srgbClr val="262626"/>
                </a:solidFill>
                <a:latin typeface="Times New Roman"/>
                <a:cs typeface="Times New Roman"/>
              </a:rPr>
              <a:t>by</a:t>
            </a:r>
            <a:r>
              <a:rPr sz="2500" spc="-8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3" dirty="0">
                <a:solidFill>
                  <a:srgbClr val="C00000"/>
                </a:solidFill>
                <a:latin typeface="Times New Roman"/>
                <a:cs typeface="Times New Roman"/>
              </a:rPr>
              <a:t>killing  </a:t>
            </a:r>
            <a:r>
              <a:rPr sz="2500" spc="9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500" spc="-1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spc="4" dirty="0">
                <a:solidFill>
                  <a:srgbClr val="C00000"/>
                </a:solidFill>
                <a:latin typeface="Times New Roman"/>
                <a:cs typeface="Times New Roman"/>
              </a:rPr>
              <a:t>disease-causing</a:t>
            </a:r>
            <a:r>
              <a:rPr sz="2500" spc="-24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spc="22" dirty="0">
                <a:solidFill>
                  <a:srgbClr val="C00000"/>
                </a:solidFill>
                <a:latin typeface="Times New Roman"/>
                <a:cs typeface="Times New Roman"/>
              </a:rPr>
              <a:t>microbe</a:t>
            </a:r>
            <a:r>
              <a:rPr sz="2500" spc="-18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solidFill>
                  <a:srgbClr val="262626"/>
                </a:solidFill>
                <a:latin typeface="Times New Roman"/>
                <a:cs typeface="Times New Roman"/>
              </a:rPr>
              <a:t>with</a:t>
            </a:r>
            <a:r>
              <a:rPr sz="2500" spc="-6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4" dirty="0">
                <a:solidFill>
                  <a:srgbClr val="262626"/>
                </a:solidFill>
                <a:latin typeface="Times New Roman"/>
                <a:cs typeface="Times New Roman"/>
              </a:rPr>
              <a:t>chemicals,</a:t>
            </a:r>
            <a:r>
              <a:rPr sz="2500" spc="-1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heat, 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or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radiation.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Such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vaccines are </a:t>
            </a:r>
            <a:r>
              <a:rPr sz="2500" spc="26" dirty="0">
                <a:solidFill>
                  <a:srgbClr val="262626"/>
                </a:solidFill>
                <a:latin typeface="Times New Roman"/>
                <a:cs typeface="Times New Roman"/>
              </a:rPr>
              <a:t>more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stable </a:t>
            </a:r>
            <a:r>
              <a:rPr sz="2500" spc="26" dirty="0">
                <a:solidFill>
                  <a:srgbClr val="262626"/>
                </a:solidFill>
                <a:latin typeface="Times New Roman"/>
                <a:cs typeface="Times New Roman"/>
              </a:rPr>
              <a:t>and  </a:t>
            </a:r>
            <a:r>
              <a:rPr sz="2500" spc="4" dirty="0">
                <a:solidFill>
                  <a:srgbClr val="262626"/>
                </a:solidFill>
                <a:latin typeface="Times New Roman"/>
                <a:cs typeface="Times New Roman"/>
              </a:rPr>
              <a:t>safer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than live</a:t>
            </a:r>
            <a:r>
              <a:rPr sz="2500" spc="-1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4" dirty="0">
                <a:solidFill>
                  <a:srgbClr val="262626"/>
                </a:solidFill>
                <a:latin typeface="Times New Roman"/>
                <a:cs typeface="Times New Roman"/>
              </a:rPr>
              <a:t>vaccines.</a:t>
            </a:r>
            <a:endParaRPr sz="2500">
              <a:latin typeface="Times New Roman"/>
              <a:cs typeface="Times New Roman"/>
            </a:endParaRPr>
          </a:p>
          <a:p>
            <a:pPr>
              <a:spcBef>
                <a:spcPts val="44"/>
              </a:spcBef>
              <a:buClr>
                <a:srgbClr val="9BAFB5"/>
              </a:buClr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222074" marR="43970" indent="-211499">
              <a:lnSpc>
                <a:spcPts val="2717"/>
              </a:lnSpc>
              <a:spcBef>
                <a:spcPts val="4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Because</a:t>
            </a:r>
            <a:r>
              <a:rPr sz="2500" spc="-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dead</a:t>
            </a:r>
            <a:r>
              <a:rPr sz="2500" spc="-6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microbes</a:t>
            </a:r>
            <a:r>
              <a:rPr sz="2500" spc="-22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solidFill>
                  <a:srgbClr val="262626"/>
                </a:solidFill>
                <a:latin typeface="Times New Roman"/>
                <a:cs typeface="Times New Roman"/>
              </a:rPr>
              <a:t>can’t</a:t>
            </a:r>
            <a:r>
              <a:rPr sz="2500" spc="-2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mutate</a:t>
            </a:r>
            <a:r>
              <a:rPr sz="2500" spc="-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back</a:t>
            </a:r>
            <a:r>
              <a:rPr sz="2500" spc="-15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solidFill>
                  <a:srgbClr val="262626"/>
                </a:solidFill>
                <a:latin typeface="Times New Roman"/>
                <a:cs typeface="Times New Roman"/>
              </a:rPr>
              <a:t>to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4" dirty="0">
                <a:solidFill>
                  <a:srgbClr val="262626"/>
                </a:solidFill>
                <a:latin typeface="Times New Roman"/>
                <a:cs typeface="Times New Roman"/>
              </a:rPr>
              <a:t>their  disease-causing</a:t>
            </a:r>
            <a:r>
              <a:rPr sz="2500" spc="-2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solidFill>
                  <a:srgbClr val="262626"/>
                </a:solidFill>
                <a:latin typeface="Times New Roman"/>
                <a:cs typeface="Times New Roman"/>
              </a:rPr>
              <a:t>state.</a:t>
            </a:r>
            <a:endParaRPr sz="2500"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  <a:buClr>
                <a:srgbClr val="9BAFB5"/>
              </a:buClr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222074" marR="120777" indent="-211499">
              <a:lnSpc>
                <a:spcPts val="2717"/>
              </a:lnSpc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Example:</a:t>
            </a:r>
            <a:r>
              <a:rPr sz="2500" spc="-28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-26" dirty="0">
                <a:solidFill>
                  <a:srgbClr val="262626"/>
                </a:solidFill>
                <a:latin typeface="Times New Roman"/>
                <a:cs typeface="Times New Roman"/>
              </a:rPr>
              <a:t>Vaccines</a:t>
            </a:r>
            <a:r>
              <a:rPr sz="2500" spc="-1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against</a:t>
            </a:r>
            <a:r>
              <a:rPr sz="2500" spc="-1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influenza,</a:t>
            </a:r>
            <a:r>
              <a:rPr sz="2500" spc="-2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4" dirty="0">
                <a:solidFill>
                  <a:srgbClr val="262626"/>
                </a:solidFill>
                <a:latin typeface="Times New Roman"/>
                <a:cs typeface="Times New Roman"/>
              </a:rPr>
              <a:t>inactivated 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polio</a:t>
            </a:r>
            <a:r>
              <a:rPr sz="25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vaccine,</a:t>
            </a:r>
            <a:r>
              <a:rPr sz="2500" spc="-22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hepatitis</a:t>
            </a:r>
            <a:r>
              <a:rPr sz="2500" spc="-23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500" spc="-19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etc.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416" y="408830"/>
            <a:ext cx="6819990" cy="521852"/>
          </a:xfrm>
          <a:prstGeom prst="rect">
            <a:avLst/>
          </a:prstGeom>
          <a:ln w="38116">
            <a:solidFill>
              <a:srgbClr val="404040"/>
            </a:solidFill>
          </a:ln>
        </p:spPr>
        <p:txBody>
          <a:bodyPr vert="horz" wrap="square" lIns="0" tIns="135805" rIns="0" bIns="0" rtlCol="0">
            <a:spAutoFit/>
          </a:bodyPr>
          <a:lstStyle/>
          <a:p>
            <a:pPr marR="30612">
              <a:spcBef>
                <a:spcPts val="1069"/>
              </a:spcBef>
            </a:pPr>
            <a:r>
              <a:rPr sz="2500" spc="118" dirty="0">
                <a:solidFill>
                  <a:srgbClr val="C00000"/>
                </a:solidFill>
                <a:latin typeface="Times New Roman"/>
                <a:cs typeface="Times New Roman"/>
              </a:rPr>
              <a:t>TOXOIDS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0357" y="1373852"/>
            <a:ext cx="6758088" cy="5112443"/>
          </a:xfrm>
          <a:prstGeom prst="rect">
            <a:avLst/>
          </a:prstGeom>
        </p:spPr>
        <p:txBody>
          <a:bodyPr vert="horz" wrap="square" lIns="0" tIns="84600" rIns="0" bIns="0" rtlCol="0">
            <a:spAutoFit/>
          </a:bodyPr>
          <a:lstStyle/>
          <a:p>
            <a:pPr marL="222631" marR="1195528" indent="-211499">
              <a:lnSpc>
                <a:spcPts val="2454"/>
              </a:lnSpc>
              <a:spcBef>
                <a:spcPts val="666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For</a:t>
            </a:r>
            <a:r>
              <a:rPr sz="2500" spc="-8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bacteria</a:t>
            </a:r>
            <a:r>
              <a:rPr sz="2500" spc="-10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that</a:t>
            </a:r>
            <a:r>
              <a:rPr sz="25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secrete</a:t>
            </a:r>
            <a:r>
              <a:rPr sz="2500" spc="-10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toxins,</a:t>
            </a:r>
            <a:r>
              <a:rPr sz="2500" spc="-13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22" dirty="0">
                <a:solidFill>
                  <a:srgbClr val="262626"/>
                </a:solidFill>
                <a:latin typeface="Times New Roman"/>
                <a:cs typeface="Times New Roman"/>
              </a:rPr>
              <a:t>or</a:t>
            </a:r>
            <a:r>
              <a:rPr sz="2500" spc="-8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26" dirty="0">
                <a:solidFill>
                  <a:srgbClr val="262626"/>
                </a:solidFill>
                <a:latin typeface="Times New Roman"/>
                <a:cs typeface="Times New Roman"/>
              </a:rPr>
              <a:t>harmful  </a:t>
            </a:r>
            <a:r>
              <a:rPr sz="2500" spc="4" dirty="0">
                <a:solidFill>
                  <a:srgbClr val="262626"/>
                </a:solidFill>
                <a:latin typeface="Times New Roman"/>
                <a:cs typeface="Times New Roman"/>
              </a:rPr>
              <a:t>chemicals,</a:t>
            </a:r>
            <a:r>
              <a:rPr sz="2500" spc="-1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500" spc="-1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toxoid</a:t>
            </a:r>
            <a:r>
              <a:rPr sz="2500" spc="-16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22" dirty="0">
                <a:solidFill>
                  <a:srgbClr val="262626"/>
                </a:solidFill>
                <a:latin typeface="Times New Roman"/>
                <a:cs typeface="Times New Roman"/>
              </a:rPr>
              <a:t>might</a:t>
            </a:r>
            <a:r>
              <a:rPr sz="2500" spc="-11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be</a:t>
            </a:r>
            <a:r>
              <a:rPr sz="2500" spc="-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500" spc="-18" dirty="0">
                <a:solidFill>
                  <a:srgbClr val="262626"/>
                </a:solidFill>
                <a:latin typeface="Times New Roman"/>
                <a:cs typeface="Times New Roman"/>
              </a:rPr>
              <a:t> answer.</a:t>
            </a:r>
            <a:endParaRPr sz="2500"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  <a:buClr>
                <a:srgbClr val="9BAFB5"/>
              </a:buClr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222631" marR="305004" indent="-211499">
              <a:lnSpc>
                <a:spcPts val="2454"/>
              </a:lnSpc>
              <a:buClr>
                <a:srgbClr val="9BAFB5"/>
              </a:buClr>
              <a:buFont typeface="Arial"/>
              <a:buChar char="•"/>
              <a:tabLst>
                <a:tab pos="299995" algn="l"/>
                <a:tab pos="300552" algn="l"/>
              </a:tabLst>
            </a:pPr>
            <a:r>
              <a:rPr dirty="0"/>
              <a:t>	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These</a:t>
            </a:r>
            <a:r>
              <a:rPr sz="2500" spc="-1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vaccines</a:t>
            </a:r>
            <a:r>
              <a:rPr sz="2500" spc="-1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are</a:t>
            </a:r>
            <a:r>
              <a:rPr sz="2500" spc="-10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4" dirty="0">
                <a:solidFill>
                  <a:srgbClr val="262626"/>
                </a:solidFill>
                <a:latin typeface="Times New Roman"/>
                <a:cs typeface="Times New Roman"/>
              </a:rPr>
              <a:t>used</a:t>
            </a:r>
            <a:r>
              <a:rPr sz="25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when</a:t>
            </a:r>
            <a:r>
              <a:rPr sz="25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500" spc="-1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bacterial</a:t>
            </a:r>
            <a:r>
              <a:rPr sz="2500" spc="-12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toxin</a:t>
            </a:r>
            <a:r>
              <a:rPr sz="2500" spc="-18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-9" dirty="0">
                <a:solidFill>
                  <a:srgbClr val="262626"/>
                </a:solidFill>
                <a:latin typeface="Times New Roman"/>
                <a:cs typeface="Times New Roman"/>
              </a:rPr>
              <a:t>is 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the main </a:t>
            </a:r>
            <a:r>
              <a:rPr sz="2500" spc="4" dirty="0">
                <a:solidFill>
                  <a:srgbClr val="262626"/>
                </a:solidFill>
                <a:latin typeface="Times New Roman"/>
                <a:cs typeface="Times New Roman"/>
              </a:rPr>
              <a:t>cause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500" spc="-29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solidFill>
                  <a:srgbClr val="262626"/>
                </a:solidFill>
                <a:latin typeface="Times New Roman"/>
                <a:cs typeface="Times New Roman"/>
              </a:rPr>
              <a:t>illness.</a:t>
            </a:r>
            <a:endParaRPr sz="2500"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  <a:buClr>
                <a:srgbClr val="9BAFB5"/>
              </a:buClr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222631" marR="4453" indent="-211499">
              <a:lnSpc>
                <a:spcPct val="79100"/>
              </a:lnSpc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500" spc="-4" dirty="0">
                <a:solidFill>
                  <a:srgbClr val="262626"/>
                </a:solidFill>
                <a:latin typeface="Times New Roman"/>
                <a:cs typeface="Times New Roman"/>
              </a:rPr>
              <a:t>Scientists</a:t>
            </a:r>
            <a:r>
              <a:rPr sz="2500" spc="-5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22" dirty="0">
                <a:solidFill>
                  <a:srgbClr val="262626"/>
                </a:solidFill>
                <a:latin typeface="Times New Roman"/>
                <a:cs typeface="Times New Roman"/>
              </a:rPr>
              <a:t>have</a:t>
            </a:r>
            <a:r>
              <a:rPr sz="2500" spc="-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26" dirty="0">
                <a:solidFill>
                  <a:srgbClr val="262626"/>
                </a:solidFill>
                <a:latin typeface="Times New Roman"/>
                <a:cs typeface="Times New Roman"/>
              </a:rPr>
              <a:t>found</a:t>
            </a:r>
            <a:r>
              <a:rPr sz="2500" spc="-24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that</a:t>
            </a:r>
            <a:r>
              <a:rPr sz="2500" spc="-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they</a:t>
            </a:r>
            <a:r>
              <a:rPr sz="2500" spc="-6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4" dirty="0">
                <a:solidFill>
                  <a:srgbClr val="262626"/>
                </a:solidFill>
                <a:latin typeface="Times New Roman"/>
                <a:cs typeface="Times New Roman"/>
              </a:rPr>
              <a:t>can</a:t>
            </a:r>
            <a:r>
              <a:rPr sz="2500" spc="-6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inactivate</a:t>
            </a:r>
            <a:r>
              <a:rPr sz="2500" spc="-10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toxins 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by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treating them </a:t>
            </a:r>
            <a:r>
              <a:rPr sz="2500" spc="-4" dirty="0">
                <a:solidFill>
                  <a:srgbClr val="262626"/>
                </a:solidFill>
                <a:latin typeface="Times New Roman"/>
                <a:cs typeface="Times New Roman"/>
              </a:rPr>
              <a:t>with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formalin.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Such </a:t>
            </a:r>
            <a:r>
              <a:rPr sz="2500" spc="18" dirty="0">
                <a:solidFill>
                  <a:srgbClr val="C00000"/>
                </a:solidFill>
                <a:latin typeface="Times New Roman"/>
                <a:cs typeface="Times New Roman"/>
              </a:rPr>
              <a:t>“detoxified”  </a:t>
            </a:r>
            <a:r>
              <a:rPr sz="2500" spc="9" dirty="0">
                <a:solidFill>
                  <a:srgbClr val="C00000"/>
                </a:solidFill>
                <a:latin typeface="Times New Roman"/>
                <a:cs typeface="Times New Roman"/>
              </a:rPr>
              <a:t>toxins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,</a:t>
            </a:r>
            <a:r>
              <a:rPr sz="2500" spc="-1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called</a:t>
            </a:r>
            <a:r>
              <a:rPr sz="25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toxoids,</a:t>
            </a:r>
            <a:r>
              <a:rPr sz="2500" spc="-13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are</a:t>
            </a:r>
            <a:r>
              <a:rPr sz="2500" spc="-10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safe</a:t>
            </a:r>
            <a:r>
              <a:rPr sz="2500" spc="-1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22" dirty="0">
                <a:solidFill>
                  <a:srgbClr val="262626"/>
                </a:solidFill>
                <a:latin typeface="Times New Roman"/>
                <a:cs typeface="Times New Roman"/>
              </a:rPr>
              <a:t>for</a:t>
            </a:r>
            <a:r>
              <a:rPr sz="2500" spc="-8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4" dirty="0">
                <a:solidFill>
                  <a:srgbClr val="262626"/>
                </a:solidFill>
                <a:latin typeface="Times New Roman"/>
                <a:cs typeface="Times New Roman"/>
              </a:rPr>
              <a:t>use</a:t>
            </a:r>
            <a:r>
              <a:rPr sz="2500" spc="-1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solidFill>
                  <a:srgbClr val="262626"/>
                </a:solidFill>
                <a:latin typeface="Times New Roman"/>
                <a:cs typeface="Times New Roman"/>
              </a:rPr>
              <a:t>in</a:t>
            </a:r>
            <a:r>
              <a:rPr sz="25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vaccines.</a:t>
            </a:r>
            <a:endParaRPr sz="2500">
              <a:latin typeface="Times New Roman"/>
              <a:cs typeface="Times New Roman"/>
            </a:endParaRPr>
          </a:p>
          <a:p>
            <a:pPr>
              <a:spcBef>
                <a:spcPts val="22"/>
              </a:spcBef>
              <a:buClr>
                <a:srgbClr val="9BAFB5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22631" indent="-211499"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Example:</a:t>
            </a:r>
            <a:r>
              <a:rPr sz="2500" spc="-2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Diphtheria,</a:t>
            </a:r>
            <a:r>
              <a:rPr sz="2500" spc="-30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-9" dirty="0">
                <a:solidFill>
                  <a:srgbClr val="262626"/>
                </a:solidFill>
                <a:latin typeface="Times New Roman"/>
                <a:cs typeface="Times New Roman"/>
              </a:rPr>
              <a:t>Tetanus</a:t>
            </a:r>
            <a:r>
              <a:rPr sz="2500" spc="-13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toxoid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772" y="477929"/>
            <a:ext cx="6614195" cy="527472"/>
          </a:xfrm>
          <a:prstGeom prst="rect">
            <a:avLst/>
          </a:prstGeom>
          <a:ln w="38115">
            <a:solidFill>
              <a:srgbClr val="404040"/>
            </a:solidFill>
          </a:ln>
        </p:spPr>
        <p:txBody>
          <a:bodyPr vert="horz" wrap="square" lIns="0" tIns="141371" rIns="0" bIns="0" rtlCol="0">
            <a:spAutoFit/>
          </a:bodyPr>
          <a:lstStyle/>
          <a:p>
            <a:pPr marR="23376">
              <a:spcBef>
                <a:spcPts val="1113"/>
              </a:spcBef>
            </a:pPr>
            <a:r>
              <a:rPr sz="2500" spc="210" dirty="0">
                <a:solidFill>
                  <a:srgbClr val="C00000"/>
                </a:solidFill>
              </a:rPr>
              <a:t>SESSION</a:t>
            </a:r>
            <a:r>
              <a:rPr sz="2500" spc="223" dirty="0">
                <a:solidFill>
                  <a:srgbClr val="C00000"/>
                </a:solidFill>
              </a:rPr>
              <a:t> </a:t>
            </a:r>
            <a:r>
              <a:rPr sz="2500" spc="259" dirty="0">
                <a:solidFill>
                  <a:srgbClr val="C00000"/>
                </a:solidFill>
              </a:rPr>
              <a:t>OUTLINE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1437920" y="1489329"/>
            <a:ext cx="3608731" cy="4108082"/>
          </a:xfrm>
          <a:prstGeom prst="rect">
            <a:avLst/>
          </a:prstGeom>
        </p:spPr>
        <p:txBody>
          <a:bodyPr vert="horz" wrap="square" lIns="0" tIns="131352" rIns="0" bIns="0" rtlCol="0">
            <a:spAutoFit/>
          </a:bodyPr>
          <a:lstStyle/>
          <a:p>
            <a:pPr marL="222631" indent="-211499">
              <a:spcBef>
                <a:spcPts val="1034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pc="4" dirty="0">
                <a:solidFill>
                  <a:srgbClr val="262626"/>
                </a:solidFill>
                <a:latin typeface="Times New Roman"/>
                <a:cs typeface="Times New Roman"/>
              </a:rPr>
              <a:t>History</a:t>
            </a:r>
            <a:endParaRPr>
              <a:latin typeface="Times New Roman"/>
              <a:cs typeface="Times New Roman"/>
            </a:endParaRPr>
          </a:p>
          <a:p>
            <a:pPr marL="222631" indent="-211499">
              <a:spcBef>
                <a:spcPts val="947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pc="4" dirty="0">
                <a:solidFill>
                  <a:srgbClr val="262626"/>
                </a:solidFill>
                <a:latin typeface="Times New Roman"/>
                <a:cs typeface="Times New Roman"/>
              </a:rPr>
              <a:t>What is</a:t>
            </a:r>
            <a:r>
              <a:rPr spc="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62626"/>
                </a:solidFill>
                <a:latin typeface="Times New Roman"/>
                <a:cs typeface="Times New Roman"/>
              </a:rPr>
              <a:t>immunization</a:t>
            </a:r>
            <a:endParaRPr>
              <a:latin typeface="Times New Roman"/>
              <a:cs typeface="Times New Roman"/>
            </a:endParaRPr>
          </a:p>
          <a:p>
            <a:pPr marL="222631" indent="-211499">
              <a:spcBef>
                <a:spcPts val="951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pc="13" dirty="0">
                <a:solidFill>
                  <a:srgbClr val="262626"/>
                </a:solidFill>
                <a:latin typeface="Times New Roman"/>
                <a:cs typeface="Times New Roman"/>
              </a:rPr>
              <a:t>Why </a:t>
            </a:r>
            <a:r>
              <a:rPr dirty="0">
                <a:solidFill>
                  <a:srgbClr val="262626"/>
                </a:solidFill>
                <a:latin typeface="Times New Roman"/>
                <a:cs typeface="Times New Roman"/>
              </a:rPr>
              <a:t>immunization</a:t>
            </a:r>
            <a:endParaRPr>
              <a:latin typeface="Times New Roman"/>
              <a:cs typeface="Times New Roman"/>
            </a:endParaRPr>
          </a:p>
          <a:p>
            <a:pPr marL="222631" indent="-211499">
              <a:spcBef>
                <a:spcPts val="1034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pc="4" dirty="0">
                <a:solidFill>
                  <a:srgbClr val="262626"/>
                </a:solidFill>
                <a:latin typeface="Times New Roman"/>
                <a:cs typeface="Times New Roman"/>
              </a:rPr>
              <a:t>How </a:t>
            </a:r>
            <a:r>
              <a:rPr dirty="0">
                <a:solidFill>
                  <a:srgbClr val="262626"/>
                </a:solidFill>
                <a:latin typeface="Times New Roman"/>
                <a:cs typeface="Times New Roman"/>
              </a:rPr>
              <a:t>vaccine</a:t>
            </a:r>
            <a:r>
              <a:rPr spc="15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pc="13" dirty="0">
                <a:solidFill>
                  <a:srgbClr val="262626"/>
                </a:solidFill>
                <a:latin typeface="Times New Roman"/>
                <a:cs typeface="Times New Roman"/>
              </a:rPr>
              <a:t>works</a:t>
            </a:r>
            <a:endParaRPr>
              <a:latin typeface="Times New Roman"/>
              <a:cs typeface="Times New Roman"/>
            </a:endParaRPr>
          </a:p>
          <a:p>
            <a:pPr marL="222631" indent="-211499">
              <a:spcBef>
                <a:spcPts val="947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pc="-9" dirty="0">
                <a:solidFill>
                  <a:srgbClr val="262626"/>
                </a:solidFill>
                <a:latin typeface="Times New Roman"/>
                <a:cs typeface="Times New Roman"/>
              </a:rPr>
              <a:t>Types </a:t>
            </a:r>
            <a:r>
              <a:rPr spc="18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pc="-5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srgbClr val="262626"/>
                </a:solidFill>
                <a:latin typeface="Times New Roman"/>
                <a:cs typeface="Times New Roman"/>
              </a:rPr>
              <a:t>Vaccines</a:t>
            </a:r>
            <a:endParaRPr>
              <a:latin typeface="Times New Roman"/>
              <a:cs typeface="Times New Roman"/>
            </a:endParaRPr>
          </a:p>
          <a:p>
            <a:pPr marL="222631" indent="-211499">
              <a:spcBef>
                <a:spcPts val="951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dirty="0">
                <a:solidFill>
                  <a:srgbClr val="262626"/>
                </a:solidFill>
                <a:latin typeface="Times New Roman"/>
                <a:cs typeface="Times New Roman"/>
              </a:rPr>
              <a:t>Universal Immunization</a:t>
            </a:r>
            <a:r>
              <a:rPr spc="15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62626"/>
                </a:solidFill>
                <a:latin typeface="Times New Roman"/>
                <a:cs typeface="Times New Roman"/>
              </a:rPr>
              <a:t>Programme</a:t>
            </a:r>
            <a:endParaRPr>
              <a:latin typeface="Times New Roman"/>
              <a:cs typeface="Times New Roman"/>
            </a:endParaRPr>
          </a:p>
          <a:p>
            <a:pPr marL="222631" indent="-211499">
              <a:spcBef>
                <a:spcPts val="1034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dirty="0">
                <a:solidFill>
                  <a:srgbClr val="262626"/>
                </a:solidFill>
                <a:latin typeface="Times New Roman"/>
                <a:cs typeface="Times New Roman"/>
              </a:rPr>
              <a:t>National Immunization</a:t>
            </a:r>
            <a:r>
              <a:rPr spc="18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pc="4" dirty="0">
                <a:solidFill>
                  <a:srgbClr val="262626"/>
                </a:solidFill>
                <a:latin typeface="Times New Roman"/>
                <a:cs typeface="Times New Roman"/>
              </a:rPr>
              <a:t>schedule</a:t>
            </a:r>
            <a:endParaRPr>
              <a:latin typeface="Times New Roman"/>
              <a:cs typeface="Times New Roman"/>
            </a:endParaRPr>
          </a:p>
          <a:p>
            <a:pPr marL="222631" indent="-211499">
              <a:spcBef>
                <a:spcPts val="947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pc="9" dirty="0">
                <a:solidFill>
                  <a:srgbClr val="262626"/>
                </a:solidFill>
                <a:latin typeface="Times New Roman"/>
                <a:cs typeface="Times New Roman"/>
              </a:rPr>
              <a:t>Cold </a:t>
            </a:r>
            <a:r>
              <a:rPr spc="-4" dirty="0">
                <a:solidFill>
                  <a:srgbClr val="262626"/>
                </a:solidFill>
                <a:latin typeface="Times New Roman"/>
                <a:cs typeface="Times New Roman"/>
              </a:rPr>
              <a:t>chain </a:t>
            </a:r>
            <a:r>
              <a:rPr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pc="12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62626"/>
                </a:solidFill>
                <a:latin typeface="Times New Roman"/>
                <a:cs typeface="Times New Roman"/>
              </a:rPr>
              <a:t>vaccines</a:t>
            </a:r>
            <a:endParaRPr>
              <a:latin typeface="Times New Roman"/>
              <a:cs typeface="Times New Roman"/>
            </a:endParaRPr>
          </a:p>
          <a:p>
            <a:pPr marL="222631" indent="-211499">
              <a:spcBef>
                <a:spcPts val="1034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pc="4" dirty="0">
                <a:solidFill>
                  <a:srgbClr val="262626"/>
                </a:solidFill>
                <a:latin typeface="Times New Roman"/>
                <a:cs typeface="Times New Roman"/>
              </a:rPr>
              <a:t>Mission</a:t>
            </a:r>
            <a:r>
              <a:rPr spc="1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pc="13" dirty="0">
                <a:solidFill>
                  <a:srgbClr val="262626"/>
                </a:solidFill>
                <a:latin typeface="Times New Roman"/>
                <a:cs typeface="Times New Roman"/>
              </a:rPr>
              <a:t>Indradhanush</a:t>
            </a:r>
            <a:endParaRPr>
              <a:latin typeface="Times New Roman"/>
              <a:cs typeface="Times New Roman"/>
            </a:endParaRPr>
          </a:p>
          <a:p>
            <a:pPr marL="222631" indent="-211499">
              <a:spcBef>
                <a:spcPts val="951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pc="-4" dirty="0">
                <a:solidFill>
                  <a:srgbClr val="262626"/>
                </a:solidFill>
                <a:latin typeface="Times New Roman"/>
                <a:cs typeface="Times New Roman"/>
              </a:rPr>
              <a:t>Achievements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772" y="627642"/>
            <a:ext cx="6537634" cy="549390"/>
          </a:xfrm>
          <a:prstGeom prst="rect">
            <a:avLst/>
          </a:prstGeom>
          <a:ln w="38115">
            <a:solidFill>
              <a:srgbClr val="404040"/>
            </a:solidFill>
          </a:ln>
        </p:spPr>
        <p:txBody>
          <a:bodyPr vert="horz" wrap="square" lIns="0" tIns="163077" rIns="0" bIns="0" rtlCol="0">
            <a:spAutoFit/>
          </a:bodyPr>
          <a:lstStyle/>
          <a:p>
            <a:pPr marR="23376">
              <a:spcBef>
                <a:spcPts val="1284"/>
              </a:spcBef>
            </a:pPr>
            <a:r>
              <a:rPr sz="2500" spc="237" dirty="0">
                <a:solidFill>
                  <a:srgbClr val="C00000"/>
                </a:solidFill>
              </a:rPr>
              <a:t>SUBUNIT</a:t>
            </a:r>
            <a:r>
              <a:rPr sz="2500" spc="-123" dirty="0">
                <a:solidFill>
                  <a:srgbClr val="C00000"/>
                </a:solidFill>
              </a:rPr>
              <a:t> </a:t>
            </a:r>
            <a:r>
              <a:rPr sz="2500" spc="259" dirty="0">
                <a:solidFill>
                  <a:srgbClr val="C00000"/>
                </a:solidFill>
              </a:rPr>
              <a:t>VACCINE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1437920" y="1630011"/>
            <a:ext cx="6393198" cy="3294814"/>
          </a:xfrm>
          <a:prstGeom prst="rect">
            <a:avLst/>
          </a:prstGeom>
        </p:spPr>
        <p:txBody>
          <a:bodyPr vert="horz" wrap="square" lIns="0" tIns="47309" rIns="0" bIns="0" rtlCol="0">
            <a:spAutoFit/>
          </a:bodyPr>
          <a:lstStyle/>
          <a:p>
            <a:pPr marL="222631" marR="203151" indent="-211499">
              <a:lnSpc>
                <a:spcPct val="90600"/>
              </a:lnSpc>
              <a:spcBef>
                <a:spcPts val="373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500" spc="4" dirty="0">
                <a:solidFill>
                  <a:srgbClr val="262626"/>
                </a:solidFill>
                <a:latin typeface="Times New Roman"/>
                <a:cs typeface="Times New Roman"/>
              </a:rPr>
              <a:t>Instead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of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the entire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microbe, subunit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vaccines  include</a:t>
            </a:r>
            <a:r>
              <a:rPr sz="2500" spc="-19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only</a:t>
            </a:r>
            <a:r>
              <a:rPr sz="25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500" spc="-9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8" dirty="0">
                <a:solidFill>
                  <a:srgbClr val="C00000"/>
                </a:solidFill>
                <a:latin typeface="Times New Roman"/>
                <a:cs typeface="Times New Roman"/>
              </a:rPr>
              <a:t>antigens</a:t>
            </a:r>
            <a:r>
              <a:rPr sz="2500" spc="-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that</a:t>
            </a:r>
            <a:r>
              <a:rPr sz="2500" spc="-12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4" dirty="0">
                <a:solidFill>
                  <a:srgbClr val="262626"/>
                </a:solidFill>
                <a:latin typeface="Times New Roman"/>
                <a:cs typeface="Times New Roman"/>
              </a:rPr>
              <a:t>best</a:t>
            </a:r>
            <a:r>
              <a:rPr sz="25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stimulate</a:t>
            </a:r>
            <a:r>
              <a:rPr sz="2500" spc="-10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the  </a:t>
            </a:r>
            <a:r>
              <a:rPr sz="2500" spc="22" dirty="0">
                <a:solidFill>
                  <a:srgbClr val="262626"/>
                </a:solidFill>
                <a:latin typeface="Times New Roman"/>
                <a:cs typeface="Times New Roman"/>
              </a:rPr>
              <a:t>immune</a:t>
            </a:r>
            <a:r>
              <a:rPr sz="2500" spc="-19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system.</a:t>
            </a:r>
            <a:endParaRPr sz="250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  <a:buClr>
                <a:srgbClr val="9BAFB5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22631" marR="4453" indent="-211499">
              <a:lnSpc>
                <a:spcPct val="90600"/>
              </a:lnSpc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Because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subunit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vaccines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contain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only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the 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essential</a:t>
            </a:r>
            <a:r>
              <a:rPr sz="25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antigens</a:t>
            </a:r>
            <a:r>
              <a:rPr sz="2500" spc="-22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z="25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26" dirty="0">
                <a:solidFill>
                  <a:srgbClr val="262626"/>
                </a:solidFill>
                <a:latin typeface="Times New Roman"/>
                <a:cs typeface="Times New Roman"/>
              </a:rPr>
              <a:t>not</a:t>
            </a:r>
            <a:r>
              <a:rPr sz="2500" spc="-11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all</a:t>
            </a:r>
            <a:r>
              <a:rPr sz="2500" spc="-3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500" spc="-2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other</a:t>
            </a:r>
            <a:r>
              <a:rPr sz="2500" spc="-16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3" dirty="0">
                <a:solidFill>
                  <a:srgbClr val="262626"/>
                </a:solidFill>
                <a:latin typeface="Times New Roman"/>
                <a:cs typeface="Times New Roman"/>
              </a:rPr>
              <a:t>molecules 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that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make up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500" spc="-3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microbe.</a:t>
            </a:r>
            <a:endParaRPr sz="2500">
              <a:latin typeface="Times New Roman"/>
              <a:cs typeface="Times New Roman"/>
            </a:endParaRPr>
          </a:p>
          <a:p>
            <a:pPr marL="222631" indent="-211499">
              <a:spcBef>
                <a:spcPts val="2384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500" spc="18" dirty="0">
                <a:solidFill>
                  <a:srgbClr val="262626"/>
                </a:solidFill>
                <a:latin typeface="Times New Roman"/>
                <a:cs typeface="Times New Roman"/>
              </a:rPr>
              <a:t>Example: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Plague</a:t>
            </a:r>
            <a:r>
              <a:rPr sz="2500" spc="-32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immunization.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574" y="777355"/>
            <a:ext cx="6473017" cy="570747"/>
          </a:xfrm>
          <a:prstGeom prst="rect">
            <a:avLst/>
          </a:prstGeom>
          <a:ln w="38115">
            <a:solidFill>
              <a:srgbClr val="404040"/>
            </a:solidFill>
          </a:ln>
        </p:spPr>
        <p:txBody>
          <a:bodyPr vert="horz" wrap="square" lIns="0" tIns="184227" rIns="0" bIns="0" rtlCol="0">
            <a:spAutoFit/>
          </a:bodyPr>
          <a:lstStyle/>
          <a:p>
            <a:pPr marR="1670">
              <a:spcBef>
                <a:spcPts val="1451"/>
              </a:spcBef>
            </a:pPr>
            <a:r>
              <a:rPr sz="2500" spc="167" dirty="0">
                <a:solidFill>
                  <a:srgbClr val="FF0000"/>
                </a:solidFill>
                <a:latin typeface="Arial"/>
                <a:cs typeface="Arial"/>
              </a:rPr>
              <a:t>CELLULAR</a:t>
            </a:r>
            <a:r>
              <a:rPr sz="2500" spc="2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spc="167" dirty="0">
                <a:solidFill>
                  <a:srgbClr val="FF0000"/>
                </a:solidFill>
                <a:latin typeface="Arial"/>
                <a:cs typeface="Arial"/>
              </a:rPr>
              <a:t>FRACTIONS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9140" y="2073201"/>
            <a:ext cx="6508312" cy="2144585"/>
          </a:xfrm>
          <a:prstGeom prst="rect">
            <a:avLst/>
          </a:prstGeom>
        </p:spPr>
        <p:txBody>
          <a:bodyPr vert="horz" wrap="square" lIns="0" tIns="51204" rIns="0" bIns="0" rtlCol="0">
            <a:spAutoFit/>
          </a:bodyPr>
          <a:lstStyle/>
          <a:p>
            <a:pPr marL="222074" marR="4453" indent="-211499">
              <a:lnSpc>
                <a:spcPts val="2892"/>
              </a:lnSpc>
              <a:spcBef>
                <a:spcPts val="402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Meningococcal </a:t>
            </a:r>
            <a:r>
              <a:rPr sz="2600" spc="-18" dirty="0">
                <a:solidFill>
                  <a:srgbClr val="262626"/>
                </a:solidFill>
                <a:latin typeface="Times New Roman"/>
                <a:cs typeface="Times New Roman"/>
              </a:rPr>
              <a:t>vaccine </a:t>
            </a: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from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the polysaccharide  </a:t>
            </a:r>
            <a:r>
              <a:rPr sz="2600" spc="-18" dirty="0">
                <a:solidFill>
                  <a:srgbClr val="262626"/>
                </a:solidFill>
                <a:latin typeface="Times New Roman"/>
                <a:cs typeface="Times New Roman"/>
              </a:rPr>
              <a:t>antigen </a:t>
            </a: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of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the </a:t>
            </a:r>
            <a:r>
              <a:rPr sz="2600" spc="-26" dirty="0">
                <a:solidFill>
                  <a:srgbClr val="262626"/>
                </a:solidFill>
                <a:latin typeface="Times New Roman"/>
                <a:cs typeface="Times New Roman"/>
              </a:rPr>
              <a:t>cell</a:t>
            </a:r>
            <a:r>
              <a:rPr sz="2600" spc="13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wall.</a:t>
            </a:r>
            <a:endParaRPr sz="2600">
              <a:latin typeface="Times New Roman"/>
              <a:cs typeface="Times New Roman"/>
            </a:endParaRPr>
          </a:p>
          <a:p>
            <a:pPr>
              <a:spcBef>
                <a:spcPts val="31"/>
              </a:spcBef>
              <a:buClr>
                <a:srgbClr val="9BAFB5"/>
              </a:buClr>
              <a:buFont typeface="Aria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222074" marR="115768" indent="-211499">
              <a:lnSpc>
                <a:spcPts val="2805"/>
              </a:lnSpc>
              <a:spcBef>
                <a:spcPts val="4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Pneumococcal </a:t>
            </a:r>
            <a:r>
              <a:rPr sz="2600" spc="-18" dirty="0">
                <a:solidFill>
                  <a:srgbClr val="262626"/>
                </a:solidFill>
                <a:latin typeface="Times New Roman"/>
                <a:cs typeface="Times New Roman"/>
              </a:rPr>
              <a:t>vaccine </a:t>
            </a: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from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the polysaccharide  capsule </a:t>
            </a: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of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600" spc="7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spc="-18" dirty="0">
                <a:solidFill>
                  <a:srgbClr val="262626"/>
                </a:solidFill>
                <a:latin typeface="Times New Roman"/>
                <a:cs typeface="Times New Roman"/>
              </a:rPr>
              <a:t>organism.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8708" y="696741"/>
            <a:ext cx="5386489" cy="572218"/>
          </a:xfrm>
          <a:prstGeom prst="rect">
            <a:avLst/>
          </a:prstGeom>
          <a:ln w="38115">
            <a:solidFill>
              <a:srgbClr val="404040"/>
            </a:solidFill>
          </a:ln>
        </p:spPr>
        <p:txBody>
          <a:bodyPr vert="horz" wrap="square" lIns="0" tIns="200924" rIns="0" bIns="0" rtlCol="0">
            <a:spAutoFit/>
          </a:bodyPr>
          <a:lstStyle/>
          <a:p>
            <a:pPr marR="16697" algn="ctr">
              <a:spcBef>
                <a:spcPts val="1582"/>
              </a:spcBef>
            </a:pPr>
            <a:r>
              <a:rPr sz="2400" spc="285" dirty="0">
                <a:solidFill>
                  <a:srgbClr val="FF0000"/>
                </a:solidFill>
                <a:latin typeface="Trebuchet MS"/>
                <a:cs typeface="Trebuchet MS"/>
              </a:rPr>
              <a:t>COMBINATIONS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949" y="1643051"/>
            <a:ext cx="6411009" cy="890141"/>
          </a:xfrm>
          <a:prstGeom prst="rect">
            <a:avLst/>
          </a:prstGeom>
        </p:spPr>
        <p:txBody>
          <a:bodyPr vert="horz" wrap="square" lIns="0" tIns="89052" rIns="0" bIns="0" rtlCol="0">
            <a:spAutoFit/>
          </a:bodyPr>
          <a:lstStyle/>
          <a:p>
            <a:pPr marL="11132">
              <a:spcBef>
                <a:spcPts val="701"/>
              </a:spcBef>
            </a:pPr>
            <a:r>
              <a:rPr sz="2600" spc="-13" dirty="0">
                <a:latin typeface="Times New Roman"/>
                <a:cs typeface="Times New Roman"/>
              </a:rPr>
              <a:t>The </a:t>
            </a:r>
            <a:r>
              <a:rPr sz="2600" spc="-22" dirty="0">
                <a:latin typeface="Times New Roman"/>
                <a:cs typeface="Times New Roman"/>
              </a:rPr>
              <a:t>aim </a:t>
            </a:r>
            <a:r>
              <a:rPr sz="2600" spc="-18">
                <a:latin typeface="Times New Roman"/>
                <a:cs typeface="Times New Roman"/>
              </a:rPr>
              <a:t>is</a:t>
            </a:r>
            <a:r>
              <a:rPr sz="2600" spc="123">
                <a:latin typeface="Times New Roman"/>
                <a:cs typeface="Times New Roman"/>
              </a:rPr>
              <a:t> </a:t>
            </a:r>
            <a:r>
              <a:rPr sz="2600" spc="-18" smtClean="0">
                <a:latin typeface="Times New Roman"/>
                <a:cs typeface="Times New Roman"/>
              </a:rPr>
              <a:t>to</a:t>
            </a:r>
            <a:r>
              <a:rPr lang="en-US" sz="2600" spc="-18" dirty="0" smtClean="0">
                <a:latin typeface="Times New Roman"/>
                <a:cs typeface="Times New Roman"/>
              </a:rPr>
              <a:t> –</a:t>
            </a:r>
            <a:br>
              <a:rPr lang="en-US" sz="2600" spc="-18" dirty="0" smtClean="0">
                <a:latin typeface="Times New Roman"/>
                <a:cs typeface="Times New Roman"/>
              </a:rPr>
            </a:br>
            <a:r>
              <a:rPr sz="2600" spc="-13" smtClean="0">
                <a:latin typeface="Times New Roman"/>
                <a:cs typeface="Times New Roman"/>
              </a:rPr>
              <a:t>simplify</a:t>
            </a:r>
            <a:r>
              <a:rPr sz="2600" spc="53" smtClean="0">
                <a:latin typeface="Times New Roman"/>
                <a:cs typeface="Times New Roman"/>
              </a:rPr>
              <a:t> </a:t>
            </a:r>
            <a:r>
              <a:rPr sz="2600" spc="-18" dirty="0">
                <a:latin typeface="Times New Roman"/>
                <a:cs typeface="Times New Roman"/>
              </a:rPr>
              <a:t>administration.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9950" y="2761782"/>
            <a:ext cx="6231385" cy="3011234"/>
          </a:xfrm>
          <a:prstGeom prst="rect">
            <a:avLst/>
          </a:prstGeom>
        </p:spPr>
        <p:txBody>
          <a:bodyPr vert="horz" wrap="square" lIns="0" tIns="89052" rIns="0" bIns="0" rtlCol="0">
            <a:spAutoFit/>
          </a:bodyPr>
          <a:lstStyle/>
          <a:p>
            <a:pPr marL="222631">
              <a:spcBef>
                <a:spcPts val="701"/>
              </a:spcBef>
            </a:pP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-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reduce</a:t>
            </a:r>
            <a:r>
              <a:rPr sz="2600" spc="5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spc="-9" dirty="0">
                <a:solidFill>
                  <a:srgbClr val="262626"/>
                </a:solidFill>
                <a:latin typeface="Times New Roman"/>
                <a:cs typeface="Times New Roman"/>
              </a:rPr>
              <a:t>costs</a:t>
            </a:r>
            <a:endParaRPr sz="2600" dirty="0">
              <a:latin typeface="Times New Roman"/>
              <a:cs typeface="Times New Roman"/>
            </a:endParaRPr>
          </a:p>
          <a:p>
            <a:pPr marL="222631" marR="235989">
              <a:lnSpc>
                <a:spcPts val="2892"/>
              </a:lnSpc>
              <a:spcBef>
                <a:spcPts val="929"/>
              </a:spcBef>
            </a:pPr>
            <a:r>
              <a:rPr sz="2600" spc="-18" dirty="0">
                <a:solidFill>
                  <a:srgbClr val="262626"/>
                </a:solidFill>
                <a:latin typeface="Times New Roman"/>
                <a:cs typeface="Times New Roman"/>
              </a:rPr>
              <a:t>-minimise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the </a:t>
            </a: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no. of </a:t>
            </a:r>
            <a:r>
              <a:rPr sz="2600" spc="-22" dirty="0">
                <a:solidFill>
                  <a:srgbClr val="262626"/>
                </a:solidFill>
                <a:latin typeface="Times New Roman"/>
                <a:cs typeface="Times New Roman"/>
              </a:rPr>
              <a:t>contacts </a:t>
            </a:r>
            <a:r>
              <a:rPr sz="2600" spc="-9" dirty="0">
                <a:solidFill>
                  <a:srgbClr val="262626"/>
                </a:solidFill>
                <a:latin typeface="Times New Roman"/>
                <a:cs typeface="Times New Roman"/>
              </a:rPr>
              <a:t>with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the </a:t>
            </a:r>
            <a:r>
              <a:rPr sz="2600" spc="-22" dirty="0">
                <a:solidFill>
                  <a:srgbClr val="262626"/>
                </a:solidFill>
                <a:latin typeface="Times New Roman"/>
                <a:cs typeface="Times New Roman"/>
              </a:rPr>
              <a:t>health  </a:t>
            </a:r>
            <a:r>
              <a:rPr sz="2600" spc="-9" dirty="0">
                <a:solidFill>
                  <a:srgbClr val="262626"/>
                </a:solidFill>
                <a:latin typeface="Times New Roman"/>
                <a:cs typeface="Times New Roman"/>
              </a:rPr>
              <a:t>system.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 dirty="0">
              <a:latin typeface="Times New Roman"/>
              <a:cs typeface="Times New Roman"/>
            </a:endParaRPr>
          </a:p>
          <a:p>
            <a:pPr marL="11132">
              <a:lnSpc>
                <a:spcPts val="2787"/>
              </a:lnSpc>
              <a:spcBef>
                <a:spcPts val="4"/>
              </a:spcBef>
            </a:pPr>
            <a:r>
              <a:rPr sz="2500" spc="-4" dirty="0">
                <a:solidFill>
                  <a:srgbClr val="00B0F0"/>
                </a:solidFill>
                <a:latin typeface="Times New Roman"/>
                <a:cs typeface="Times New Roman"/>
              </a:rPr>
              <a:t>Eg. </a:t>
            </a:r>
            <a:r>
              <a:rPr sz="2500" spc="-44" dirty="0">
                <a:solidFill>
                  <a:srgbClr val="262626"/>
                </a:solidFill>
                <a:latin typeface="Times New Roman"/>
                <a:cs typeface="Times New Roman"/>
              </a:rPr>
              <a:t>DPT, </a:t>
            </a:r>
            <a:r>
              <a:rPr sz="2500" spc="-70" dirty="0">
                <a:solidFill>
                  <a:srgbClr val="262626"/>
                </a:solidFill>
                <a:latin typeface="Times New Roman"/>
                <a:cs typeface="Times New Roman"/>
              </a:rPr>
              <a:t>DT, </a:t>
            </a:r>
            <a:r>
              <a:rPr sz="2500" spc="9" dirty="0">
                <a:solidFill>
                  <a:srgbClr val="262626"/>
                </a:solidFill>
                <a:latin typeface="Times New Roman"/>
                <a:cs typeface="Times New Roman"/>
              </a:rPr>
              <a:t>MMR,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DPT&amp; </a:t>
            </a:r>
            <a:r>
              <a:rPr sz="2500" spc="-9" dirty="0">
                <a:solidFill>
                  <a:srgbClr val="262626"/>
                </a:solidFill>
                <a:latin typeface="Times New Roman"/>
                <a:cs typeface="Times New Roman"/>
              </a:rPr>
              <a:t>Hep.B, </a:t>
            </a:r>
            <a:r>
              <a:rPr sz="2500" spc="-44" dirty="0">
                <a:solidFill>
                  <a:srgbClr val="262626"/>
                </a:solidFill>
                <a:latin typeface="Times New Roman"/>
                <a:cs typeface="Times New Roman"/>
              </a:rPr>
              <a:t>DPT, </a:t>
            </a:r>
            <a:r>
              <a:rPr sz="2500" spc="-22" dirty="0">
                <a:solidFill>
                  <a:srgbClr val="262626"/>
                </a:solidFill>
                <a:latin typeface="Times New Roman"/>
                <a:cs typeface="Times New Roman"/>
              </a:rPr>
              <a:t>Hep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B</a:t>
            </a:r>
            <a:r>
              <a:rPr sz="2500" spc="-17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&amp;</a:t>
            </a:r>
            <a:endParaRPr sz="2500" dirty="0">
              <a:latin typeface="Times New Roman"/>
              <a:cs typeface="Times New Roman"/>
            </a:endParaRPr>
          </a:p>
          <a:p>
            <a:pPr marL="222631">
              <a:lnSpc>
                <a:spcPts val="2787"/>
              </a:lnSpc>
            </a:pPr>
            <a:r>
              <a:rPr sz="2500" spc="-4" dirty="0">
                <a:solidFill>
                  <a:srgbClr val="262626"/>
                </a:solidFill>
                <a:latin typeface="Times New Roman"/>
                <a:cs typeface="Times New Roman"/>
              </a:rPr>
              <a:t>Hib, </a:t>
            </a:r>
            <a:r>
              <a:rPr sz="2500" spc="-22" dirty="0">
                <a:solidFill>
                  <a:srgbClr val="262626"/>
                </a:solidFill>
                <a:latin typeface="Times New Roman"/>
                <a:cs typeface="Times New Roman"/>
              </a:rPr>
              <a:t>Hep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A &amp; B</a:t>
            </a:r>
            <a:r>
              <a:rPr sz="2500" spc="-3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-18" dirty="0">
                <a:solidFill>
                  <a:srgbClr val="262626"/>
                </a:solidFill>
                <a:latin typeface="Times New Roman"/>
                <a:cs typeface="Times New Roman"/>
              </a:rPr>
              <a:t>etc.</a:t>
            </a: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5079" y="477929"/>
            <a:ext cx="7450405" cy="805616"/>
          </a:xfrm>
          <a:prstGeom prst="rect">
            <a:avLst/>
          </a:prstGeom>
          <a:ln w="38115">
            <a:solidFill>
              <a:srgbClr val="404040"/>
            </a:solidFill>
          </a:ln>
        </p:spPr>
        <p:txBody>
          <a:bodyPr vert="horz" wrap="square" lIns="0" tIns="340625" rIns="0" bIns="0" rtlCol="0">
            <a:spAutoFit/>
          </a:bodyPr>
          <a:lstStyle/>
          <a:p>
            <a:pPr marL="331164">
              <a:spcBef>
                <a:spcPts val="2682"/>
              </a:spcBef>
            </a:pPr>
            <a:r>
              <a:rPr sz="3000" spc="215" dirty="0">
                <a:solidFill>
                  <a:srgbClr val="C00000"/>
                </a:solidFill>
              </a:rPr>
              <a:t>MAJOR </a:t>
            </a:r>
            <a:r>
              <a:rPr sz="3000" spc="320" dirty="0">
                <a:solidFill>
                  <a:srgbClr val="C00000"/>
                </a:solidFill>
              </a:rPr>
              <a:t>CONSTITUENTS </a:t>
            </a:r>
            <a:r>
              <a:rPr sz="3000" spc="223" dirty="0">
                <a:solidFill>
                  <a:srgbClr val="C00000"/>
                </a:solidFill>
              </a:rPr>
              <a:t>OF</a:t>
            </a:r>
            <a:r>
              <a:rPr sz="3000" spc="-26" dirty="0">
                <a:solidFill>
                  <a:srgbClr val="C00000"/>
                </a:solidFill>
              </a:rPr>
              <a:t> </a:t>
            </a:r>
            <a:r>
              <a:rPr sz="3000" spc="316" dirty="0">
                <a:solidFill>
                  <a:srgbClr val="C00000"/>
                </a:solidFill>
              </a:rPr>
              <a:t>VACCINE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950762" y="1842518"/>
            <a:ext cx="5772014" cy="3822756"/>
          </a:xfrm>
          <a:prstGeom prst="rect">
            <a:avLst/>
          </a:prstGeom>
        </p:spPr>
        <p:txBody>
          <a:bodyPr vert="horz" wrap="square" lIns="0" tIns="135805" rIns="0" bIns="0" rtlCol="0">
            <a:spAutoFit/>
          </a:bodyPr>
          <a:lstStyle/>
          <a:p>
            <a:pPr marL="578841" indent="-567709">
              <a:spcBef>
                <a:spcPts val="1069"/>
              </a:spcBef>
              <a:buClr>
                <a:srgbClr val="9BAFB5"/>
              </a:buClr>
              <a:buAutoNum type="arabicParenR"/>
              <a:tabLst>
                <a:tab pos="578284" algn="l"/>
                <a:tab pos="578841" algn="l"/>
              </a:tabLst>
            </a:pPr>
            <a:r>
              <a:rPr sz="2500" spc="-4" dirty="0">
                <a:solidFill>
                  <a:srgbClr val="00B0F0"/>
                </a:solidFill>
                <a:latin typeface="Times New Roman"/>
                <a:cs typeface="Times New Roman"/>
              </a:rPr>
              <a:t>Active </a:t>
            </a:r>
            <a:r>
              <a:rPr sz="2500" spc="4" dirty="0">
                <a:solidFill>
                  <a:srgbClr val="00B0F0"/>
                </a:solidFill>
                <a:latin typeface="Times New Roman"/>
                <a:cs typeface="Times New Roman"/>
              </a:rPr>
              <a:t>immunizing</a:t>
            </a:r>
            <a:r>
              <a:rPr sz="2500" spc="-21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solidFill>
                  <a:srgbClr val="00B0F0"/>
                </a:solidFill>
                <a:latin typeface="Times New Roman"/>
                <a:cs typeface="Times New Roman"/>
              </a:rPr>
              <a:t>antigens-</a:t>
            </a:r>
            <a:endParaRPr sz="2500" dirty="0">
              <a:latin typeface="Times New Roman"/>
              <a:cs typeface="Times New Roman"/>
            </a:endParaRPr>
          </a:p>
          <a:p>
            <a:pPr marL="1079760" lvl="1" indent="-212056">
              <a:spcBef>
                <a:spcPts val="912"/>
              </a:spcBef>
              <a:buClr>
                <a:srgbClr val="9BAFB5"/>
              </a:buClr>
              <a:buFont typeface="Arial"/>
              <a:buChar char="•"/>
              <a:tabLst>
                <a:tab pos="1079760" algn="l"/>
              </a:tabLst>
            </a:pPr>
            <a:r>
              <a:rPr sz="2300" spc="-4" dirty="0">
                <a:solidFill>
                  <a:srgbClr val="262626"/>
                </a:solidFill>
                <a:latin typeface="Times New Roman"/>
                <a:cs typeface="Times New Roman"/>
              </a:rPr>
              <a:t>Live virus, killed </a:t>
            </a:r>
            <a:r>
              <a:rPr sz="2300" spc="13" dirty="0">
                <a:solidFill>
                  <a:srgbClr val="262626"/>
                </a:solidFill>
                <a:latin typeface="Times New Roman"/>
                <a:cs typeface="Times New Roman"/>
              </a:rPr>
              <a:t>bacteria,</a:t>
            </a:r>
            <a:r>
              <a:rPr sz="2300" spc="-39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31" dirty="0">
                <a:solidFill>
                  <a:srgbClr val="262626"/>
                </a:solidFill>
                <a:latin typeface="Times New Roman"/>
                <a:cs typeface="Times New Roman"/>
              </a:rPr>
              <a:t>Toxoids</a:t>
            </a:r>
            <a:endParaRPr sz="2300" dirty="0">
              <a:latin typeface="Times New Roman"/>
              <a:cs typeface="Times New Roman"/>
            </a:endParaRPr>
          </a:p>
          <a:p>
            <a:pPr marL="578841" indent="-567709">
              <a:spcBef>
                <a:spcPts val="863"/>
              </a:spcBef>
              <a:buClr>
                <a:srgbClr val="9BAFB5"/>
              </a:buClr>
              <a:buAutoNum type="arabicParenR"/>
              <a:tabLst>
                <a:tab pos="578284" algn="l"/>
                <a:tab pos="578841" algn="l"/>
              </a:tabLst>
            </a:pPr>
            <a:r>
              <a:rPr sz="2500" dirty="0">
                <a:solidFill>
                  <a:srgbClr val="00B0F0"/>
                </a:solidFill>
                <a:latin typeface="Times New Roman"/>
                <a:cs typeface="Times New Roman"/>
              </a:rPr>
              <a:t>Suspending</a:t>
            </a:r>
            <a:r>
              <a:rPr sz="2500" spc="-92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B0F0"/>
                </a:solidFill>
                <a:latin typeface="Times New Roman"/>
                <a:cs typeface="Times New Roman"/>
              </a:rPr>
              <a:t>fluid-</a:t>
            </a:r>
            <a:endParaRPr sz="2500" dirty="0">
              <a:latin typeface="Times New Roman"/>
              <a:cs typeface="Times New Roman"/>
            </a:endParaRPr>
          </a:p>
          <a:p>
            <a:pPr marL="1079760" lvl="1" indent="-212056">
              <a:spcBef>
                <a:spcPts val="912"/>
              </a:spcBef>
              <a:buClr>
                <a:srgbClr val="9BAFB5"/>
              </a:buClr>
              <a:buFont typeface="Arial"/>
              <a:buChar char="•"/>
              <a:tabLst>
                <a:tab pos="1079760" algn="l"/>
              </a:tabLst>
            </a:pPr>
            <a:r>
              <a:rPr sz="2300" spc="-9" dirty="0">
                <a:solidFill>
                  <a:srgbClr val="262626"/>
                </a:solidFill>
                <a:latin typeface="Times New Roman"/>
                <a:cs typeface="Times New Roman"/>
              </a:rPr>
              <a:t>Sterile</a:t>
            </a:r>
            <a:r>
              <a:rPr sz="2300" spc="-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water,</a:t>
            </a:r>
            <a:r>
              <a:rPr sz="2300" spc="-17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4" dirty="0">
                <a:solidFill>
                  <a:srgbClr val="262626"/>
                </a:solidFill>
                <a:latin typeface="Times New Roman"/>
                <a:cs typeface="Times New Roman"/>
              </a:rPr>
              <a:t>saline</a:t>
            </a:r>
            <a:r>
              <a:rPr sz="2300" spc="-9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or</a:t>
            </a:r>
            <a:r>
              <a:rPr sz="2300" spc="-1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13" dirty="0">
                <a:solidFill>
                  <a:srgbClr val="262626"/>
                </a:solidFill>
                <a:latin typeface="Times New Roman"/>
                <a:cs typeface="Times New Roman"/>
              </a:rPr>
              <a:t>tissue</a:t>
            </a:r>
            <a:r>
              <a:rPr sz="2300" spc="-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culture</a:t>
            </a:r>
            <a:r>
              <a:rPr sz="2300" spc="-17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-4" dirty="0">
                <a:solidFill>
                  <a:srgbClr val="262626"/>
                </a:solidFill>
                <a:latin typeface="Times New Roman"/>
                <a:cs typeface="Times New Roman"/>
              </a:rPr>
              <a:t>fluid.</a:t>
            </a:r>
            <a:endParaRPr sz="2300" dirty="0">
              <a:latin typeface="Times New Roman"/>
              <a:cs typeface="Times New Roman"/>
            </a:endParaRPr>
          </a:p>
          <a:p>
            <a:pPr marL="578841" indent="-567709">
              <a:spcBef>
                <a:spcPts val="951"/>
              </a:spcBef>
              <a:buClr>
                <a:srgbClr val="9BAFB5"/>
              </a:buClr>
              <a:buAutoNum type="arabicParenR"/>
              <a:tabLst>
                <a:tab pos="578284" algn="l"/>
                <a:tab pos="578841" algn="l"/>
              </a:tabLst>
            </a:pPr>
            <a:r>
              <a:rPr sz="2500" spc="-13" dirty="0">
                <a:solidFill>
                  <a:srgbClr val="00B0F0"/>
                </a:solidFill>
                <a:latin typeface="Times New Roman"/>
                <a:cs typeface="Times New Roman"/>
              </a:rPr>
              <a:t>Preservatives, </a:t>
            </a:r>
            <a:r>
              <a:rPr sz="2500" spc="-9" dirty="0">
                <a:solidFill>
                  <a:srgbClr val="00B0F0"/>
                </a:solidFill>
                <a:latin typeface="Times New Roman"/>
                <a:cs typeface="Times New Roman"/>
              </a:rPr>
              <a:t>stabilizers, </a:t>
            </a:r>
            <a:r>
              <a:rPr sz="2500" dirty="0">
                <a:solidFill>
                  <a:srgbClr val="00B0F0"/>
                </a:solidFill>
                <a:latin typeface="Times New Roman"/>
                <a:cs typeface="Times New Roman"/>
              </a:rPr>
              <a:t>&amp;</a:t>
            </a:r>
            <a:r>
              <a:rPr sz="2500" spc="-3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B0F0"/>
                </a:solidFill>
                <a:latin typeface="Times New Roman"/>
                <a:cs typeface="Times New Roman"/>
              </a:rPr>
              <a:t>antibiotics-</a:t>
            </a:r>
            <a:endParaRPr sz="2500" dirty="0">
              <a:latin typeface="Times New Roman"/>
              <a:cs typeface="Times New Roman"/>
            </a:endParaRPr>
          </a:p>
          <a:p>
            <a:pPr marL="1079760" lvl="1" indent="-212056">
              <a:spcBef>
                <a:spcPts val="912"/>
              </a:spcBef>
              <a:buClr>
                <a:srgbClr val="9BAFB5"/>
              </a:buClr>
              <a:buFont typeface="Arial"/>
              <a:buChar char="•"/>
              <a:tabLst>
                <a:tab pos="1079760" algn="l"/>
              </a:tabLst>
            </a:pPr>
            <a:r>
              <a:rPr sz="2300" dirty="0">
                <a:solidFill>
                  <a:srgbClr val="262626"/>
                </a:solidFill>
                <a:latin typeface="Times New Roman"/>
                <a:cs typeface="Times New Roman"/>
              </a:rPr>
              <a:t>Thiomersal. </a:t>
            </a:r>
            <a:r>
              <a:rPr sz="2300" spc="4" dirty="0">
                <a:solidFill>
                  <a:srgbClr val="262626"/>
                </a:solidFill>
                <a:latin typeface="Times New Roman"/>
                <a:cs typeface="Times New Roman"/>
              </a:rPr>
              <a:t>Neomycin,</a:t>
            </a:r>
            <a:r>
              <a:rPr sz="2300" spc="-36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300" spc="4" dirty="0">
                <a:solidFill>
                  <a:srgbClr val="262626"/>
                </a:solidFill>
                <a:latin typeface="Times New Roman"/>
                <a:cs typeface="Times New Roman"/>
              </a:rPr>
              <a:t>kanamycin.</a:t>
            </a:r>
            <a:endParaRPr sz="2300" dirty="0">
              <a:latin typeface="Times New Roman"/>
              <a:cs typeface="Times New Roman"/>
            </a:endParaRPr>
          </a:p>
          <a:p>
            <a:pPr marL="578841" indent="-567709">
              <a:spcBef>
                <a:spcPts val="947"/>
              </a:spcBef>
              <a:buClr>
                <a:srgbClr val="9BAFB5"/>
              </a:buClr>
              <a:buAutoNum type="arabicParenR"/>
              <a:tabLst>
                <a:tab pos="578284" algn="l"/>
                <a:tab pos="578841" algn="l"/>
              </a:tabLst>
            </a:pPr>
            <a:r>
              <a:rPr sz="2500" spc="-4" dirty="0">
                <a:solidFill>
                  <a:srgbClr val="00B0F0"/>
                </a:solidFill>
                <a:latin typeface="Times New Roman"/>
                <a:cs typeface="Times New Roman"/>
              </a:rPr>
              <a:t>Adjuvants- </a:t>
            </a:r>
            <a:r>
              <a:rPr sz="2500" spc="-13" dirty="0">
                <a:solidFill>
                  <a:srgbClr val="262626"/>
                </a:solidFill>
                <a:latin typeface="Times New Roman"/>
                <a:cs typeface="Times New Roman"/>
              </a:rPr>
              <a:t>Al </a:t>
            </a:r>
            <a:r>
              <a:rPr sz="2500" dirty="0">
                <a:solidFill>
                  <a:srgbClr val="262626"/>
                </a:solidFill>
                <a:latin typeface="Times New Roman"/>
                <a:cs typeface="Times New Roman"/>
              </a:rPr>
              <a:t>salts </a:t>
            </a:r>
            <a:r>
              <a:rPr sz="2500" spc="-13" dirty="0">
                <a:solidFill>
                  <a:srgbClr val="262626"/>
                </a:solidFill>
                <a:latin typeface="Times New Roman"/>
                <a:cs typeface="Times New Roman"/>
              </a:rPr>
              <a:t>frequently</a:t>
            </a:r>
            <a:r>
              <a:rPr sz="2500" spc="-25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500" spc="-9" dirty="0">
                <a:solidFill>
                  <a:srgbClr val="262626"/>
                </a:solidFill>
                <a:latin typeface="Times New Roman"/>
                <a:cs typeface="Times New Roman"/>
              </a:rPr>
              <a:t>used.</a:t>
            </a: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30031-3F7C-4745-8AE7-3930D60F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1147890-C52D-4A28-B187-1FCE42BF2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815" y="388678"/>
            <a:ext cx="8340371" cy="6149743"/>
          </a:xfrm>
        </p:spPr>
      </p:pic>
    </p:spTree>
    <p:extLst>
      <p:ext uri="{BB962C8B-B14F-4D97-AF65-F5344CB8AC3E}">
        <p14:creationId xmlns:p14="http://schemas.microsoft.com/office/powerpoint/2010/main" xmlns="" val="640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8470" y="322463"/>
            <a:ext cx="7797378" cy="6276423"/>
            <a:chOff x="863600" y="355605"/>
            <a:chExt cx="9118600" cy="6921500"/>
          </a:xfrm>
        </p:grpSpPr>
        <p:sp>
          <p:nvSpPr>
            <p:cNvPr id="3" name="object 3"/>
            <p:cNvSpPr/>
            <p:nvPr/>
          </p:nvSpPr>
          <p:spPr>
            <a:xfrm>
              <a:off x="2178050" y="1149349"/>
              <a:ext cx="6337300" cy="1270000"/>
            </a:xfrm>
            <a:custGeom>
              <a:avLst/>
              <a:gdLst/>
              <a:ahLst/>
              <a:cxnLst/>
              <a:rect l="l" t="t" r="r" b="b"/>
              <a:pathLst>
                <a:path w="6337300" h="1270000">
                  <a:moveTo>
                    <a:pt x="0" y="0"/>
                  </a:moveTo>
                  <a:lnTo>
                    <a:pt x="6337299" y="0"/>
                  </a:lnTo>
                  <a:lnTo>
                    <a:pt x="6337299" y="1269998"/>
                  </a:lnTo>
                  <a:lnTo>
                    <a:pt x="0" y="1269998"/>
                  </a:lnTo>
                  <a:lnTo>
                    <a:pt x="0" y="0"/>
                  </a:lnTo>
                  <a:close/>
                </a:path>
              </a:pathLst>
            </a:custGeom>
            <a:ln w="3811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3600" y="355605"/>
              <a:ext cx="9118600" cy="6921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8931" y="627642"/>
            <a:ext cx="6190119" cy="438030"/>
          </a:xfrm>
          <a:prstGeom prst="rect">
            <a:avLst/>
          </a:prstGeom>
          <a:ln w="38116">
            <a:solidFill>
              <a:srgbClr val="404040"/>
            </a:solidFill>
          </a:ln>
        </p:spPr>
        <p:txBody>
          <a:bodyPr vert="horz" wrap="square" lIns="0" tIns="98514" rIns="0" bIns="0" rtlCol="0">
            <a:spAutoFit/>
          </a:bodyPr>
          <a:lstStyle/>
          <a:p>
            <a:pPr marR="25046">
              <a:spcBef>
                <a:spcPts val="776"/>
              </a:spcBef>
              <a:tabLst>
                <a:tab pos="2314806" algn="l"/>
              </a:tabLst>
            </a:pPr>
            <a:r>
              <a:rPr sz="2200" spc="145" dirty="0">
                <a:solidFill>
                  <a:srgbClr val="C00000"/>
                </a:solidFill>
                <a:latin typeface="Times New Roman"/>
                <a:cs typeface="Times New Roman"/>
              </a:rPr>
              <a:t>BEGINNING</a:t>
            </a:r>
            <a:r>
              <a:rPr sz="2200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83" dirty="0">
                <a:solidFill>
                  <a:srgbClr val="C00000"/>
                </a:solidFill>
                <a:latin typeface="Times New Roman"/>
                <a:cs typeface="Times New Roman"/>
              </a:rPr>
              <a:t>OF	</a:t>
            </a:r>
            <a:r>
              <a:rPr sz="2200" spc="100" dirty="0">
                <a:solidFill>
                  <a:srgbClr val="C00000"/>
                </a:solidFill>
                <a:latin typeface="Times New Roman"/>
                <a:cs typeface="Times New Roman"/>
              </a:rPr>
              <a:t>VACCINATION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114" y="103651"/>
            <a:ext cx="8220912" cy="6644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2466" y="1042231"/>
            <a:ext cx="5419069" cy="1151637"/>
          </a:xfrm>
          <a:custGeom>
            <a:avLst/>
            <a:gdLst/>
            <a:ahLst/>
            <a:cxnLst/>
            <a:rect l="l" t="t" r="r" b="b"/>
            <a:pathLst>
              <a:path w="6337300" h="1270000">
                <a:moveTo>
                  <a:pt x="0" y="0"/>
                </a:moveTo>
                <a:lnTo>
                  <a:pt x="6337299" y="0"/>
                </a:lnTo>
                <a:lnTo>
                  <a:pt x="6337299" y="1269998"/>
                </a:lnTo>
                <a:lnTo>
                  <a:pt x="0" y="1269998"/>
                </a:lnTo>
                <a:lnTo>
                  <a:pt x="0" y="0"/>
                </a:lnTo>
                <a:close/>
              </a:path>
            </a:pathLst>
          </a:custGeom>
          <a:ln w="3811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41732" y="2721038"/>
            <a:ext cx="3791719" cy="1546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0"/>
              </a:lnSpc>
              <a:tabLst>
                <a:tab pos="210943" algn="l"/>
              </a:tabLst>
            </a:pPr>
            <a:r>
              <a:rPr sz="1700" spc="-4" dirty="0">
                <a:solidFill>
                  <a:srgbClr val="9BAFB5"/>
                </a:solidFill>
                <a:latin typeface="Arial"/>
                <a:cs typeface="Arial"/>
              </a:rPr>
              <a:t>•	</a:t>
            </a:r>
            <a:r>
              <a:rPr sz="1700" spc="-53" dirty="0">
                <a:solidFill>
                  <a:srgbClr val="262626"/>
                </a:solidFill>
                <a:latin typeface="Trebuchet MS"/>
                <a:cs typeface="Trebuchet MS"/>
              </a:rPr>
              <a:t>Six </a:t>
            </a:r>
            <a:r>
              <a:rPr sz="1700" spc="-75" dirty="0">
                <a:solidFill>
                  <a:srgbClr val="262626"/>
                </a:solidFill>
                <a:latin typeface="Trebuchet MS"/>
                <a:cs typeface="Trebuchet MS"/>
              </a:rPr>
              <a:t>Killer</a:t>
            </a:r>
            <a:r>
              <a:rPr sz="1700" spc="179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700" spc="-105" dirty="0">
                <a:solidFill>
                  <a:srgbClr val="262626"/>
                </a:solidFill>
                <a:latin typeface="Trebuchet MS"/>
                <a:cs typeface="Trebuchet MS"/>
              </a:rPr>
              <a:t>disease</a:t>
            </a:r>
            <a:endParaRPr sz="1700">
              <a:latin typeface="Trebuchet MS"/>
              <a:cs typeface="Trebuchet MS"/>
            </a:endParaRPr>
          </a:p>
          <a:p>
            <a:pPr>
              <a:spcBef>
                <a:spcPts val="893"/>
              </a:spcBef>
              <a:tabLst>
                <a:tab pos="210943" algn="l"/>
              </a:tabLst>
            </a:pPr>
            <a:r>
              <a:rPr sz="1700" spc="-4" dirty="0">
                <a:solidFill>
                  <a:srgbClr val="9BAFB5"/>
                </a:solidFill>
                <a:latin typeface="Arial"/>
                <a:cs typeface="Arial"/>
              </a:rPr>
              <a:t>•	</a:t>
            </a:r>
            <a:r>
              <a:rPr sz="1700" spc="-285" dirty="0">
                <a:solidFill>
                  <a:srgbClr val="262626"/>
                </a:solidFill>
                <a:latin typeface="Trebuchet MS"/>
                <a:cs typeface="Trebuchet MS"/>
              </a:rPr>
              <a:t>• </a:t>
            </a:r>
            <a:r>
              <a:rPr sz="1700" spc="-118" dirty="0">
                <a:solidFill>
                  <a:srgbClr val="262626"/>
                </a:solidFill>
                <a:latin typeface="Trebuchet MS"/>
                <a:cs typeface="Trebuchet MS"/>
              </a:rPr>
              <a:t>Poliomyelitis, </a:t>
            </a:r>
            <a:r>
              <a:rPr sz="1700" spc="-285" dirty="0">
                <a:solidFill>
                  <a:srgbClr val="262626"/>
                </a:solidFill>
                <a:latin typeface="Trebuchet MS"/>
                <a:cs typeface="Trebuchet MS"/>
              </a:rPr>
              <a:t>• </a:t>
            </a:r>
            <a:r>
              <a:rPr sz="1700" spc="-96" dirty="0">
                <a:solidFill>
                  <a:srgbClr val="262626"/>
                </a:solidFill>
                <a:latin typeface="Trebuchet MS"/>
                <a:cs typeface="Trebuchet MS"/>
              </a:rPr>
              <a:t>Tuberculosis, </a:t>
            </a:r>
            <a:r>
              <a:rPr sz="1700" spc="-285" dirty="0">
                <a:solidFill>
                  <a:srgbClr val="262626"/>
                </a:solidFill>
                <a:latin typeface="Trebuchet MS"/>
                <a:cs typeface="Trebuchet MS"/>
              </a:rPr>
              <a:t>•</a:t>
            </a:r>
            <a:r>
              <a:rPr sz="1700" spc="-127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262626"/>
                </a:solidFill>
                <a:latin typeface="Trebuchet MS"/>
                <a:cs typeface="Trebuchet MS"/>
              </a:rPr>
              <a:t>Diphtheria,</a:t>
            </a:r>
            <a:endParaRPr sz="1700">
              <a:latin typeface="Trebuchet MS"/>
              <a:cs typeface="Trebuchet MS"/>
            </a:endParaRPr>
          </a:p>
          <a:p>
            <a:pPr>
              <a:spcBef>
                <a:spcPts val="982"/>
              </a:spcBef>
              <a:tabLst>
                <a:tab pos="210943" algn="l"/>
              </a:tabLst>
            </a:pPr>
            <a:r>
              <a:rPr sz="1700" spc="-4" dirty="0">
                <a:solidFill>
                  <a:srgbClr val="9BAFB5"/>
                </a:solidFill>
                <a:latin typeface="Arial"/>
                <a:cs typeface="Arial"/>
              </a:rPr>
              <a:t>•	</a:t>
            </a:r>
            <a:r>
              <a:rPr sz="1700" spc="-285" dirty="0">
                <a:solidFill>
                  <a:srgbClr val="262626"/>
                </a:solidFill>
                <a:latin typeface="Trebuchet MS"/>
                <a:cs typeface="Trebuchet MS"/>
              </a:rPr>
              <a:t>• </a:t>
            </a:r>
            <a:r>
              <a:rPr sz="1700" spc="-88" dirty="0">
                <a:solidFill>
                  <a:srgbClr val="262626"/>
                </a:solidFill>
                <a:latin typeface="Trebuchet MS"/>
                <a:cs typeface="Trebuchet MS"/>
              </a:rPr>
              <a:t>Pertussis, </a:t>
            </a:r>
            <a:r>
              <a:rPr sz="1700" spc="-285" dirty="0">
                <a:solidFill>
                  <a:srgbClr val="262626"/>
                </a:solidFill>
                <a:latin typeface="Trebuchet MS"/>
                <a:cs typeface="Trebuchet MS"/>
              </a:rPr>
              <a:t>•</a:t>
            </a:r>
            <a:r>
              <a:rPr sz="1700" spc="-188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700" spc="-118" dirty="0">
                <a:solidFill>
                  <a:srgbClr val="262626"/>
                </a:solidFill>
                <a:latin typeface="Trebuchet MS"/>
                <a:cs typeface="Trebuchet MS"/>
              </a:rPr>
              <a:t>Tetanus</a:t>
            </a:r>
            <a:endParaRPr sz="1700">
              <a:latin typeface="Trebuchet MS"/>
              <a:cs typeface="Trebuchet MS"/>
            </a:endParaRPr>
          </a:p>
          <a:p>
            <a:pPr marL="211499">
              <a:spcBef>
                <a:spcPts val="18"/>
              </a:spcBef>
            </a:pPr>
            <a:r>
              <a:rPr sz="1700" spc="-285" dirty="0">
                <a:solidFill>
                  <a:srgbClr val="262626"/>
                </a:solidFill>
                <a:latin typeface="Trebuchet MS"/>
                <a:cs typeface="Trebuchet MS"/>
              </a:rPr>
              <a:t>•</a:t>
            </a:r>
            <a:r>
              <a:rPr sz="1700" spc="-259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700" spc="-79" dirty="0">
                <a:solidFill>
                  <a:srgbClr val="262626"/>
                </a:solidFill>
                <a:latin typeface="Trebuchet MS"/>
                <a:cs typeface="Trebuchet MS"/>
              </a:rPr>
              <a:t>Measles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955" y="103647"/>
            <a:ext cx="8351230" cy="664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1171" y="1686915"/>
            <a:ext cx="7361897" cy="3790638"/>
          </a:xfrm>
          <a:prstGeom prst="rect">
            <a:avLst/>
          </a:prstGeom>
        </p:spPr>
        <p:txBody>
          <a:bodyPr vert="horz" wrap="square" lIns="0" tIns="10018" rIns="0" bIns="0" rtlCol="0">
            <a:spAutoFit/>
          </a:bodyPr>
          <a:lstStyle/>
          <a:p>
            <a:pPr marL="331720" marR="7792" indent="-321145" algn="just">
              <a:spcBef>
                <a:spcPts val="79"/>
              </a:spcBef>
              <a:buChar char="•"/>
              <a:tabLst>
                <a:tab pos="332277" algn="l"/>
              </a:tabLst>
            </a:pPr>
            <a:r>
              <a:rPr sz="2600" spc="-4" dirty="0">
                <a:latin typeface="Arial"/>
                <a:cs typeface="Arial"/>
              </a:rPr>
              <a:t>In </a:t>
            </a:r>
            <a:r>
              <a:rPr sz="2600" spc="-9" dirty="0">
                <a:latin typeface="Arial"/>
                <a:cs typeface="Arial"/>
              </a:rPr>
              <a:t>1796, Jenner </a:t>
            </a:r>
            <a:r>
              <a:rPr sz="2600" spc="-4" dirty="0">
                <a:latin typeface="Arial"/>
                <a:cs typeface="Arial"/>
              </a:rPr>
              <a:t>took </a:t>
            </a:r>
            <a:r>
              <a:rPr sz="2600" spc="-9" dirty="0">
                <a:latin typeface="Arial"/>
                <a:cs typeface="Arial"/>
              </a:rPr>
              <a:t>pus from </a:t>
            </a:r>
            <a:r>
              <a:rPr sz="2600" spc="-4" dirty="0">
                <a:latin typeface="Arial"/>
                <a:cs typeface="Arial"/>
              </a:rPr>
              <a:t>the </a:t>
            </a:r>
            <a:r>
              <a:rPr sz="2600" spc="-9" dirty="0">
                <a:latin typeface="Arial"/>
                <a:cs typeface="Arial"/>
              </a:rPr>
              <a:t>hand of a  </a:t>
            </a:r>
            <a:r>
              <a:rPr sz="2600" spc="-4" dirty="0">
                <a:latin typeface="Arial"/>
                <a:cs typeface="Arial"/>
              </a:rPr>
              <a:t>milkmaid </a:t>
            </a:r>
            <a:r>
              <a:rPr sz="2600" spc="-9" dirty="0">
                <a:latin typeface="Arial"/>
                <a:cs typeface="Arial"/>
              </a:rPr>
              <a:t>with </a:t>
            </a:r>
            <a:r>
              <a:rPr sz="2600" spc="-13" dirty="0">
                <a:latin typeface="Arial"/>
                <a:cs typeface="Arial"/>
              </a:rPr>
              <a:t>cowpox, </a:t>
            </a:r>
            <a:r>
              <a:rPr sz="2600" spc="-4" dirty="0">
                <a:latin typeface="Arial"/>
                <a:cs typeface="Arial"/>
              </a:rPr>
              <a:t>scratched it </a:t>
            </a:r>
            <a:r>
              <a:rPr sz="2600" spc="-9" dirty="0">
                <a:latin typeface="Arial"/>
                <a:cs typeface="Arial"/>
              </a:rPr>
              <a:t>into </a:t>
            </a:r>
            <a:r>
              <a:rPr sz="2600" spc="-4" dirty="0">
                <a:latin typeface="Arial"/>
                <a:cs typeface="Arial"/>
              </a:rPr>
              <a:t>the </a:t>
            </a:r>
            <a:r>
              <a:rPr sz="2600" spc="-9" dirty="0">
                <a:latin typeface="Arial"/>
                <a:cs typeface="Arial"/>
              </a:rPr>
              <a:t>arm  of an 8-year-old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3" dirty="0">
                <a:latin typeface="Arial"/>
                <a:cs typeface="Arial"/>
              </a:rPr>
              <a:t>boy.</a:t>
            </a:r>
            <a:endParaRPr sz="2600">
              <a:latin typeface="Arial"/>
              <a:cs typeface="Arial"/>
            </a:endParaRPr>
          </a:p>
          <a:p>
            <a:pPr marL="331720" marR="4453" indent="-321145" algn="just">
              <a:lnSpc>
                <a:spcPct val="99600"/>
              </a:lnSpc>
              <a:spcBef>
                <a:spcPts val="644"/>
              </a:spcBef>
              <a:buChar char="•"/>
              <a:tabLst>
                <a:tab pos="332277" algn="l"/>
              </a:tabLst>
            </a:pPr>
            <a:r>
              <a:rPr sz="2600" spc="-9" dirty="0">
                <a:latin typeface="Arial"/>
                <a:cs typeface="Arial"/>
              </a:rPr>
              <a:t>Six </a:t>
            </a:r>
            <a:r>
              <a:rPr sz="2600" spc="-13" dirty="0">
                <a:latin typeface="Arial"/>
                <a:cs typeface="Arial"/>
              </a:rPr>
              <a:t>weeks </a:t>
            </a:r>
            <a:r>
              <a:rPr sz="2600" spc="-9" dirty="0">
                <a:latin typeface="Arial"/>
                <a:cs typeface="Arial"/>
              </a:rPr>
              <a:t>later inoculated </a:t>
            </a:r>
            <a:r>
              <a:rPr sz="2600" spc="-4" dirty="0">
                <a:latin typeface="Arial"/>
                <a:cs typeface="Arial"/>
              </a:rPr>
              <a:t>the </a:t>
            </a:r>
            <a:r>
              <a:rPr sz="2600" spc="-9" dirty="0">
                <a:latin typeface="Arial"/>
                <a:cs typeface="Arial"/>
              </a:rPr>
              <a:t>boy </a:t>
            </a:r>
            <a:r>
              <a:rPr sz="2600" spc="-13" dirty="0">
                <a:latin typeface="Arial"/>
                <a:cs typeface="Arial"/>
              </a:rPr>
              <a:t>with  </a:t>
            </a:r>
            <a:r>
              <a:rPr sz="2600" spc="-9" dirty="0">
                <a:latin typeface="Arial"/>
                <a:cs typeface="Arial"/>
              </a:rPr>
              <a:t>smallpox, afterwards observing </a:t>
            </a:r>
            <a:r>
              <a:rPr sz="2600" spc="-4" dirty="0">
                <a:latin typeface="Arial"/>
                <a:cs typeface="Arial"/>
              </a:rPr>
              <a:t>that </a:t>
            </a:r>
            <a:r>
              <a:rPr sz="2600" spc="-9" dirty="0">
                <a:latin typeface="Arial"/>
                <a:cs typeface="Arial"/>
              </a:rPr>
              <a:t>he did not  </a:t>
            </a:r>
            <a:r>
              <a:rPr sz="2600" spc="-4" dirty="0">
                <a:latin typeface="Arial"/>
                <a:cs typeface="Arial"/>
              </a:rPr>
              <a:t>catch</a:t>
            </a:r>
            <a:r>
              <a:rPr sz="2600" spc="-9" dirty="0">
                <a:latin typeface="Arial"/>
                <a:cs typeface="Arial"/>
              </a:rPr>
              <a:t> smallpox.</a:t>
            </a:r>
            <a:endParaRPr sz="2600">
              <a:latin typeface="Arial"/>
              <a:cs typeface="Arial"/>
            </a:endParaRPr>
          </a:p>
          <a:p>
            <a:pPr marL="331720" marR="4453" indent="-321145" algn="just">
              <a:spcBef>
                <a:spcPts val="644"/>
              </a:spcBef>
              <a:buChar char="•"/>
              <a:tabLst>
                <a:tab pos="332277" algn="l"/>
              </a:tabLst>
            </a:pPr>
            <a:r>
              <a:rPr sz="2600" spc="-4" dirty="0">
                <a:latin typeface="Arial"/>
                <a:cs typeface="Arial"/>
              </a:rPr>
              <a:t>Jenner </a:t>
            </a:r>
            <a:r>
              <a:rPr sz="2600" spc="-9" dirty="0">
                <a:latin typeface="Arial"/>
                <a:cs typeface="Arial"/>
              </a:rPr>
              <a:t>extended </a:t>
            </a:r>
            <a:r>
              <a:rPr sz="2600" spc="-4" dirty="0">
                <a:latin typeface="Arial"/>
                <a:cs typeface="Arial"/>
              </a:rPr>
              <a:t>his </a:t>
            </a:r>
            <a:r>
              <a:rPr sz="2600" spc="-9" dirty="0">
                <a:latin typeface="Arial"/>
                <a:cs typeface="Arial"/>
              </a:rPr>
              <a:t>studies and </a:t>
            </a:r>
            <a:r>
              <a:rPr sz="2600" spc="-4" dirty="0">
                <a:latin typeface="Arial"/>
                <a:cs typeface="Arial"/>
              </a:rPr>
              <a:t>in </a:t>
            </a:r>
            <a:r>
              <a:rPr sz="2600" spc="-13" dirty="0">
                <a:latin typeface="Arial"/>
                <a:cs typeface="Arial"/>
              </a:rPr>
              <a:t>1798  </a:t>
            </a:r>
            <a:r>
              <a:rPr sz="2600" spc="-4" dirty="0">
                <a:latin typeface="Arial"/>
                <a:cs typeface="Arial"/>
              </a:rPr>
              <a:t>reported that </a:t>
            </a:r>
            <a:r>
              <a:rPr sz="2600" spc="-9" dirty="0">
                <a:latin typeface="Arial"/>
                <a:cs typeface="Arial"/>
              </a:rPr>
              <a:t>his vaccine </a:t>
            </a:r>
            <a:r>
              <a:rPr sz="2600" spc="-13" dirty="0">
                <a:latin typeface="Arial"/>
                <a:cs typeface="Arial"/>
              </a:rPr>
              <a:t>was </a:t>
            </a:r>
            <a:r>
              <a:rPr sz="2600" spc="-4" dirty="0">
                <a:latin typeface="Arial"/>
                <a:cs typeface="Arial"/>
              </a:rPr>
              <a:t>safe </a:t>
            </a:r>
            <a:r>
              <a:rPr sz="2600" spc="-9" dirty="0">
                <a:latin typeface="Arial"/>
                <a:cs typeface="Arial"/>
              </a:rPr>
              <a:t>in children  and adults.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6821" y="591728"/>
            <a:ext cx="1069153" cy="810335"/>
          </a:xfrm>
          <a:prstGeom prst="rect">
            <a:avLst/>
          </a:prstGeom>
        </p:spPr>
        <p:txBody>
          <a:bodyPr vert="horz" wrap="square" lIns="0" tIns="10018" rIns="0" bIns="0" rtlCol="0">
            <a:spAutoFit/>
          </a:bodyPr>
          <a:lstStyle/>
          <a:p>
            <a:pPr marL="11132">
              <a:spcBef>
                <a:spcPts val="79"/>
              </a:spcBef>
            </a:pPr>
            <a:r>
              <a:rPr sz="2600" spc="-9" dirty="0">
                <a:solidFill>
                  <a:srgbClr val="000000"/>
                </a:solidFill>
                <a:latin typeface="Arial"/>
                <a:cs typeface="Arial"/>
              </a:rPr>
              <a:t>Contd..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114" y="586199"/>
            <a:ext cx="8003715" cy="6012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6257" y="547028"/>
            <a:ext cx="7167506" cy="639313"/>
          </a:xfrm>
          <a:prstGeom prst="rect">
            <a:avLst/>
          </a:prstGeom>
          <a:ln w="38115">
            <a:solidFill>
              <a:srgbClr val="404040"/>
            </a:solidFill>
          </a:ln>
        </p:spPr>
        <p:txBody>
          <a:bodyPr vert="horz" wrap="square" lIns="0" tIns="252130" rIns="0" bIns="0" rtlCol="0">
            <a:spAutoFit/>
          </a:bodyPr>
          <a:lstStyle/>
          <a:p>
            <a:pPr marR="32838">
              <a:spcBef>
                <a:spcPts val="1985"/>
              </a:spcBef>
            </a:pPr>
            <a:r>
              <a:rPr sz="2500" b="1" spc="140" dirty="0">
                <a:solidFill>
                  <a:srgbClr val="C00000"/>
                </a:solidFill>
                <a:latin typeface="Times New Roman"/>
                <a:cs typeface="Times New Roman"/>
              </a:rPr>
              <a:t>IMMUNIZATION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9949" y="1676094"/>
            <a:ext cx="6896010" cy="415853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222631" marR="4453" indent="-211499">
              <a:spcBef>
                <a:spcPts val="88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600" spc="-22" dirty="0">
                <a:solidFill>
                  <a:srgbClr val="262626"/>
                </a:solidFill>
                <a:latin typeface="Times New Roman"/>
                <a:cs typeface="Times New Roman"/>
              </a:rPr>
              <a:t>Immunization </a:t>
            </a:r>
            <a:r>
              <a:rPr sz="2600" spc="-18" dirty="0">
                <a:solidFill>
                  <a:srgbClr val="262626"/>
                </a:solidFill>
                <a:latin typeface="Times New Roman"/>
                <a:cs typeface="Times New Roman"/>
              </a:rPr>
              <a:t>is </a:t>
            </a: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a </a:t>
            </a:r>
            <a:r>
              <a:rPr sz="2600" spc="-9" dirty="0">
                <a:solidFill>
                  <a:srgbClr val="262626"/>
                </a:solidFill>
                <a:latin typeface="Times New Roman"/>
                <a:cs typeface="Times New Roman"/>
              </a:rPr>
              <a:t>process </a:t>
            </a: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of </a:t>
            </a:r>
            <a:r>
              <a:rPr sz="2600" spc="-18" dirty="0">
                <a:solidFill>
                  <a:srgbClr val="262626"/>
                </a:solidFill>
                <a:latin typeface="Times New Roman"/>
                <a:cs typeface="Times New Roman"/>
              </a:rPr>
              <a:t>protecting an 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individual </a:t>
            </a: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from a </a:t>
            </a:r>
            <a:r>
              <a:rPr sz="2600" spc="-9" dirty="0">
                <a:solidFill>
                  <a:srgbClr val="262626"/>
                </a:solidFill>
                <a:latin typeface="Times New Roman"/>
                <a:cs typeface="Times New Roman"/>
              </a:rPr>
              <a:t>disease </a:t>
            </a:r>
            <a:r>
              <a:rPr sz="2600" spc="-4" dirty="0">
                <a:solidFill>
                  <a:srgbClr val="262626"/>
                </a:solidFill>
                <a:latin typeface="Times New Roman"/>
                <a:cs typeface="Times New Roman"/>
              </a:rPr>
              <a:t>through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introduction </a:t>
            </a: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of  </a:t>
            </a:r>
            <a:r>
              <a:rPr sz="2600" spc="-18" dirty="0">
                <a:solidFill>
                  <a:srgbClr val="262626"/>
                </a:solidFill>
                <a:latin typeface="Times New Roman"/>
                <a:cs typeface="Times New Roman"/>
              </a:rPr>
              <a:t>live </a:t>
            </a:r>
            <a:r>
              <a:rPr sz="2600" spc="-22" dirty="0">
                <a:solidFill>
                  <a:srgbClr val="262626"/>
                </a:solidFill>
                <a:latin typeface="Times New Roman"/>
                <a:cs typeface="Times New Roman"/>
              </a:rPr>
              <a:t>attenuated, killed </a:t>
            </a: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or </a:t>
            </a:r>
            <a:r>
              <a:rPr sz="2600" spc="-18" dirty="0">
                <a:solidFill>
                  <a:srgbClr val="262626"/>
                </a:solidFill>
                <a:latin typeface="Times New Roman"/>
                <a:cs typeface="Times New Roman"/>
              </a:rPr>
              <a:t>organisms </a:t>
            </a: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or </a:t>
            </a:r>
            <a:r>
              <a:rPr sz="2600" spc="-18" dirty="0">
                <a:solidFill>
                  <a:srgbClr val="262626"/>
                </a:solidFill>
                <a:latin typeface="Times New Roman"/>
                <a:cs typeface="Times New Roman"/>
              </a:rPr>
              <a:t>antibodies in 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the individual</a:t>
            </a:r>
            <a:r>
              <a:rPr sz="2600" spc="12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spc="-9" dirty="0">
                <a:solidFill>
                  <a:srgbClr val="262626"/>
                </a:solidFill>
                <a:latin typeface="Times New Roman"/>
                <a:cs typeface="Times New Roman"/>
              </a:rPr>
              <a:t>system.</a:t>
            </a:r>
            <a:endParaRPr sz="2600">
              <a:latin typeface="Times New Roman"/>
              <a:cs typeface="Times New Roman"/>
            </a:endParaRPr>
          </a:p>
          <a:p>
            <a:pPr marL="222631" marR="906108" indent="-211499">
              <a:spcBef>
                <a:spcPts val="881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600" spc="-22" dirty="0">
                <a:solidFill>
                  <a:srgbClr val="262626"/>
                </a:solidFill>
                <a:latin typeface="Times New Roman"/>
                <a:cs typeface="Times New Roman"/>
              </a:rPr>
              <a:t>Immunization </a:t>
            </a:r>
            <a:r>
              <a:rPr sz="2600" spc="-18" dirty="0">
                <a:solidFill>
                  <a:srgbClr val="262626"/>
                </a:solidFill>
                <a:latin typeface="Times New Roman"/>
                <a:cs typeface="Times New Roman"/>
              </a:rPr>
              <a:t>is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the </a:t>
            </a:r>
            <a:r>
              <a:rPr sz="2600" spc="-9" dirty="0">
                <a:solidFill>
                  <a:srgbClr val="262626"/>
                </a:solidFill>
                <a:latin typeface="Times New Roman"/>
                <a:cs typeface="Times New Roman"/>
              </a:rPr>
              <a:t>process </a:t>
            </a: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of </a:t>
            </a:r>
            <a:r>
              <a:rPr sz="2600" spc="-18" dirty="0">
                <a:solidFill>
                  <a:srgbClr val="262626"/>
                </a:solidFill>
                <a:latin typeface="Times New Roman"/>
                <a:cs typeface="Times New Roman"/>
              </a:rPr>
              <a:t>protecting an 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individual </a:t>
            </a: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by </a:t>
            </a:r>
            <a:r>
              <a:rPr sz="2600" spc="-22" dirty="0">
                <a:solidFill>
                  <a:srgbClr val="262626"/>
                </a:solidFill>
                <a:latin typeface="Times New Roman"/>
                <a:cs typeface="Times New Roman"/>
              </a:rPr>
              <a:t>active </a:t>
            </a:r>
            <a:r>
              <a:rPr sz="2600" dirty="0">
                <a:solidFill>
                  <a:srgbClr val="262626"/>
                </a:solidFill>
                <a:latin typeface="Times New Roman"/>
                <a:cs typeface="Times New Roman"/>
              </a:rPr>
              <a:t>or </a:t>
            </a:r>
            <a:r>
              <a:rPr sz="2600" spc="-4" dirty="0">
                <a:solidFill>
                  <a:srgbClr val="262626"/>
                </a:solidFill>
                <a:latin typeface="Times New Roman"/>
                <a:cs typeface="Times New Roman"/>
              </a:rPr>
              <a:t>passive</a:t>
            </a:r>
            <a:r>
              <a:rPr sz="2600" spc="13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method.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BAFB5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22631" indent="-211499">
              <a:spcBef>
                <a:spcPts val="1762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The </a:t>
            </a:r>
            <a:r>
              <a:rPr sz="2600" spc="-22" dirty="0">
                <a:solidFill>
                  <a:srgbClr val="262626"/>
                </a:solidFill>
                <a:latin typeface="Times New Roman"/>
                <a:cs typeface="Times New Roman"/>
              </a:rPr>
              <a:t>immunizing </a:t>
            </a:r>
            <a:r>
              <a:rPr sz="2600" spc="-18" dirty="0">
                <a:solidFill>
                  <a:srgbClr val="262626"/>
                </a:solidFill>
                <a:latin typeface="Times New Roman"/>
                <a:cs typeface="Times New Roman"/>
              </a:rPr>
              <a:t>agents</a:t>
            </a:r>
            <a:r>
              <a:rPr sz="2600" spc="2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are</a:t>
            </a:r>
            <a:endParaRPr sz="2600">
              <a:latin typeface="Times New Roman"/>
              <a:cs typeface="Times New Roman"/>
            </a:endParaRPr>
          </a:p>
          <a:p>
            <a:pPr marL="868261">
              <a:spcBef>
                <a:spcPts val="881"/>
              </a:spcBef>
            </a:pPr>
            <a:r>
              <a:rPr sz="2600" spc="-44" dirty="0">
                <a:solidFill>
                  <a:srgbClr val="262626"/>
                </a:solidFill>
                <a:latin typeface="Times New Roman"/>
                <a:cs typeface="Times New Roman"/>
              </a:rPr>
              <a:t>Vaccines,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Immunoglobulins and</a:t>
            </a:r>
            <a:r>
              <a:rPr sz="2600" spc="17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600" spc="-13" dirty="0">
                <a:solidFill>
                  <a:srgbClr val="262626"/>
                </a:solidFill>
                <a:latin typeface="Times New Roman"/>
                <a:cs typeface="Times New Roman"/>
              </a:rPr>
              <a:t>antisera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415" y="627643"/>
            <a:ext cx="6657093" cy="473999"/>
          </a:xfrm>
          <a:prstGeom prst="rect">
            <a:avLst/>
          </a:prstGeom>
          <a:ln w="38116">
            <a:solidFill>
              <a:srgbClr val="404040"/>
            </a:solidFill>
          </a:ln>
        </p:spPr>
        <p:txBody>
          <a:bodyPr vert="horz" wrap="square" lIns="0" tIns="134135" rIns="0" bIns="0" rtlCol="0">
            <a:spAutoFit/>
          </a:bodyPr>
          <a:lstStyle/>
          <a:p>
            <a:pPr marR="31168">
              <a:spcBef>
                <a:spcPts val="1056"/>
              </a:spcBef>
              <a:tabLst>
                <a:tab pos="2726673" algn="l"/>
              </a:tabLst>
            </a:pPr>
            <a:r>
              <a:rPr sz="2200" spc="193" dirty="0">
                <a:solidFill>
                  <a:srgbClr val="C00000"/>
                </a:solidFill>
              </a:rPr>
              <a:t>ACTIVE</a:t>
            </a:r>
            <a:r>
              <a:rPr sz="2200" spc="-92" dirty="0">
                <a:solidFill>
                  <a:srgbClr val="C00000"/>
                </a:solidFill>
              </a:rPr>
              <a:t> </a:t>
            </a:r>
            <a:r>
              <a:rPr sz="2200" spc="75" dirty="0">
                <a:solidFill>
                  <a:srgbClr val="C00000"/>
                </a:solidFill>
              </a:rPr>
              <a:t>VS</a:t>
            </a:r>
            <a:r>
              <a:rPr sz="2200" spc="263" dirty="0">
                <a:solidFill>
                  <a:srgbClr val="C00000"/>
                </a:solidFill>
              </a:rPr>
              <a:t> </a:t>
            </a:r>
            <a:r>
              <a:rPr sz="2200" spc="96" dirty="0">
                <a:solidFill>
                  <a:srgbClr val="C00000"/>
                </a:solidFill>
              </a:rPr>
              <a:t>PASSIVE	</a:t>
            </a:r>
            <a:r>
              <a:rPr sz="2200" spc="289" dirty="0">
                <a:solidFill>
                  <a:srgbClr val="C00000"/>
                </a:solidFill>
              </a:rPr>
              <a:t>IMMUNIZATION</a:t>
            </a:r>
            <a:endParaRPr sz="22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298730" y="1484725"/>
            <a:ext cx="2971799" cy="5117963"/>
          </a:xfrm>
          <a:prstGeom prst="rect">
            <a:avLst/>
          </a:prstGeom>
        </p:spPr>
        <p:txBody>
          <a:bodyPr vert="horz" wrap="square" lIns="0" tIns="124673" rIns="0" bIns="0" rtlCol="0">
            <a:spAutoFit/>
          </a:bodyPr>
          <a:lstStyle/>
          <a:p>
            <a:pPr marL="11132">
              <a:spcBef>
                <a:spcPts val="982"/>
              </a:spcBef>
            </a:pPr>
            <a:r>
              <a:rPr dirty="0"/>
              <a:t>Active</a:t>
            </a:r>
          </a:p>
          <a:p>
            <a:pPr marL="222631" marR="223188" indent="-211499">
              <a:lnSpc>
                <a:spcPts val="2454"/>
              </a:lnSpc>
              <a:spcBef>
                <a:spcPts val="1034"/>
              </a:spcBef>
              <a:buClr>
                <a:srgbClr val="9BAFB5"/>
              </a:buClr>
              <a:buFont typeface="Wingdings"/>
              <a:buChar char=""/>
              <a:tabLst>
                <a:tab pos="222631" algn="l"/>
              </a:tabLst>
            </a:pPr>
            <a:r>
              <a:rPr b="0" spc="9" dirty="0">
                <a:solidFill>
                  <a:srgbClr val="262626"/>
                </a:solidFill>
              </a:rPr>
              <a:t>Killed</a:t>
            </a:r>
            <a:r>
              <a:rPr b="0" spc="-193" dirty="0">
                <a:solidFill>
                  <a:srgbClr val="262626"/>
                </a:solidFill>
              </a:rPr>
              <a:t> </a:t>
            </a:r>
            <a:r>
              <a:rPr b="0" dirty="0">
                <a:solidFill>
                  <a:srgbClr val="262626"/>
                </a:solidFill>
                <a:latin typeface="Times New Roman"/>
                <a:cs typeface="Times New Roman"/>
              </a:rPr>
              <a:t>or</a:t>
            </a:r>
            <a:r>
              <a:rPr b="0" spc="-105" dirty="0">
                <a:solidFill>
                  <a:srgbClr val="262626"/>
                </a:solidFill>
              </a:rPr>
              <a:t> </a:t>
            </a:r>
            <a:r>
              <a:rPr b="0" spc="13" dirty="0">
                <a:solidFill>
                  <a:srgbClr val="262626"/>
                </a:solidFill>
              </a:rPr>
              <a:t>live</a:t>
            </a:r>
            <a:r>
              <a:rPr b="0" spc="-162" dirty="0">
                <a:solidFill>
                  <a:srgbClr val="262626"/>
                </a:solidFill>
              </a:rPr>
              <a:t> </a:t>
            </a:r>
            <a:r>
              <a:rPr b="0" spc="9" dirty="0">
                <a:solidFill>
                  <a:srgbClr val="262626"/>
                </a:solidFill>
              </a:rPr>
              <a:t>attenuated  </a:t>
            </a:r>
            <a:r>
              <a:rPr b="0" dirty="0">
                <a:solidFill>
                  <a:srgbClr val="262626"/>
                </a:solidFill>
                <a:latin typeface="Times New Roman"/>
                <a:cs typeface="Times New Roman"/>
              </a:rPr>
              <a:t>organism</a:t>
            </a:r>
            <a:r>
              <a:rPr b="0" spc="-188" dirty="0">
                <a:solidFill>
                  <a:srgbClr val="262626"/>
                </a:solidFill>
              </a:rPr>
              <a:t> </a:t>
            </a:r>
            <a:r>
              <a:rPr b="0" spc="9" dirty="0">
                <a:solidFill>
                  <a:srgbClr val="262626"/>
                </a:solidFill>
              </a:rPr>
              <a:t>injected</a:t>
            </a:r>
            <a:r>
              <a:rPr b="0" spc="-285" dirty="0">
                <a:solidFill>
                  <a:srgbClr val="262626"/>
                </a:solidFill>
              </a:rPr>
              <a:t> </a:t>
            </a:r>
            <a:r>
              <a:rPr b="0" spc="4" dirty="0">
                <a:solidFill>
                  <a:srgbClr val="262626"/>
                </a:solidFill>
              </a:rPr>
              <a:t>which  </a:t>
            </a:r>
            <a:r>
              <a:rPr b="0" spc="18" dirty="0">
                <a:solidFill>
                  <a:srgbClr val="262626"/>
                </a:solidFill>
              </a:rPr>
              <a:t>can </a:t>
            </a:r>
            <a:r>
              <a:rPr b="0" spc="9" dirty="0">
                <a:solidFill>
                  <a:srgbClr val="262626"/>
                </a:solidFill>
              </a:rPr>
              <a:t>induce </a:t>
            </a:r>
            <a:r>
              <a:rPr b="0" spc="13" dirty="0">
                <a:solidFill>
                  <a:srgbClr val="262626"/>
                </a:solidFill>
              </a:rPr>
              <a:t>immune  </a:t>
            </a:r>
            <a:r>
              <a:rPr b="0" spc="-4" dirty="0">
                <a:solidFill>
                  <a:srgbClr val="262626"/>
                </a:solidFill>
              </a:rPr>
              <a:t>response</a:t>
            </a:r>
          </a:p>
          <a:p>
            <a:pPr marL="222631" indent="-211499">
              <a:spcBef>
                <a:spcPts val="827"/>
              </a:spcBef>
              <a:buClr>
                <a:srgbClr val="9BAFB5"/>
              </a:buClr>
              <a:buFont typeface="Wingdings"/>
              <a:buChar char=""/>
              <a:tabLst>
                <a:tab pos="222631" algn="l"/>
              </a:tabLst>
            </a:pPr>
            <a:r>
              <a:rPr b="0" spc="4" dirty="0">
                <a:solidFill>
                  <a:srgbClr val="262626"/>
                </a:solidFill>
              </a:rPr>
              <a:t>Long</a:t>
            </a:r>
            <a:r>
              <a:rPr b="0" spc="-92" dirty="0">
                <a:solidFill>
                  <a:srgbClr val="262626"/>
                </a:solidFill>
              </a:rPr>
              <a:t> </a:t>
            </a:r>
            <a:r>
              <a:rPr b="0" spc="13" dirty="0">
                <a:solidFill>
                  <a:srgbClr val="262626"/>
                </a:solidFill>
              </a:rPr>
              <a:t>term</a:t>
            </a:r>
          </a:p>
          <a:p>
            <a:pPr marL="222631" indent="-211499">
              <a:spcBef>
                <a:spcPts val="898"/>
              </a:spcBef>
              <a:buClr>
                <a:srgbClr val="9BAFB5"/>
              </a:buClr>
              <a:buFont typeface="Wingdings"/>
              <a:buChar char=""/>
              <a:tabLst>
                <a:tab pos="222631" algn="l"/>
              </a:tabLst>
            </a:pPr>
            <a:r>
              <a:rPr b="0" spc="9" dirty="0">
                <a:solidFill>
                  <a:srgbClr val="262626"/>
                </a:solidFill>
              </a:rPr>
              <a:t>Immune</a:t>
            </a:r>
            <a:r>
              <a:rPr b="0" spc="-162" dirty="0">
                <a:solidFill>
                  <a:srgbClr val="262626"/>
                </a:solidFill>
              </a:rPr>
              <a:t> </a:t>
            </a:r>
            <a:r>
              <a:rPr b="0" spc="-4" dirty="0">
                <a:solidFill>
                  <a:srgbClr val="262626"/>
                </a:solidFill>
              </a:rPr>
              <a:t>system</a:t>
            </a:r>
            <a:r>
              <a:rPr b="0" spc="-162" dirty="0">
                <a:solidFill>
                  <a:srgbClr val="262626"/>
                </a:solidFill>
              </a:rPr>
              <a:t> </a:t>
            </a:r>
            <a:r>
              <a:rPr b="0" spc="9" dirty="0">
                <a:solidFill>
                  <a:srgbClr val="262626"/>
                </a:solidFill>
              </a:rPr>
              <a:t>plays</a:t>
            </a:r>
            <a:r>
              <a:rPr b="0" spc="-219" dirty="0">
                <a:solidFill>
                  <a:srgbClr val="262626"/>
                </a:solidFill>
              </a:rPr>
              <a:t> </a:t>
            </a:r>
            <a:r>
              <a:rPr b="0" spc="4" dirty="0">
                <a:solidFill>
                  <a:srgbClr val="262626"/>
                </a:solidFill>
              </a:rPr>
              <a:t>role</a:t>
            </a:r>
          </a:p>
          <a:p>
            <a:pPr marL="222631" marR="4453" indent="-211499">
              <a:lnSpc>
                <a:spcPct val="98400"/>
              </a:lnSpc>
              <a:spcBef>
                <a:spcPts val="933"/>
              </a:spcBef>
              <a:buClr>
                <a:srgbClr val="9BAFB5"/>
              </a:buClr>
              <a:buFont typeface="Wingdings"/>
              <a:buChar char=""/>
              <a:tabLst>
                <a:tab pos="222631" algn="l"/>
              </a:tabLst>
            </a:pPr>
            <a:r>
              <a:rPr b="0" spc="4" dirty="0">
                <a:solidFill>
                  <a:srgbClr val="262626"/>
                </a:solidFill>
              </a:rPr>
              <a:t>Ex-Hepatitis </a:t>
            </a:r>
            <a:r>
              <a:rPr b="0" dirty="0">
                <a:solidFill>
                  <a:srgbClr val="262626"/>
                </a:solidFill>
                <a:latin typeface="Times New Roman"/>
                <a:cs typeface="Times New Roman"/>
              </a:rPr>
              <a:t>B </a:t>
            </a:r>
            <a:r>
              <a:rPr b="0" spc="13" dirty="0">
                <a:solidFill>
                  <a:srgbClr val="262626"/>
                </a:solidFill>
              </a:rPr>
              <a:t>vaccine,  </a:t>
            </a:r>
            <a:r>
              <a:rPr b="0" spc="-53" dirty="0">
                <a:solidFill>
                  <a:srgbClr val="262626"/>
                </a:solidFill>
              </a:rPr>
              <a:t>DPT, </a:t>
            </a:r>
            <a:r>
              <a:rPr b="0" dirty="0">
                <a:solidFill>
                  <a:srgbClr val="262626"/>
                </a:solidFill>
                <a:latin typeface="Times New Roman"/>
                <a:cs typeface="Times New Roman"/>
              </a:rPr>
              <a:t>Inactivated </a:t>
            </a:r>
            <a:r>
              <a:rPr b="0" spc="9" dirty="0">
                <a:solidFill>
                  <a:srgbClr val="262626"/>
                </a:solidFill>
              </a:rPr>
              <a:t>polio  </a:t>
            </a:r>
            <a:r>
              <a:rPr b="0" spc="13" dirty="0">
                <a:solidFill>
                  <a:srgbClr val="262626"/>
                </a:solidFill>
              </a:rPr>
              <a:t>vaccine, </a:t>
            </a:r>
            <a:r>
              <a:rPr b="0" spc="-13" dirty="0">
                <a:solidFill>
                  <a:srgbClr val="262626"/>
                </a:solidFill>
              </a:rPr>
              <a:t>Measles-rubella  (MMR) </a:t>
            </a:r>
            <a:r>
              <a:rPr b="0" spc="13" dirty="0">
                <a:solidFill>
                  <a:srgbClr val="262626"/>
                </a:solidFill>
              </a:rPr>
              <a:t>combined</a:t>
            </a:r>
            <a:r>
              <a:rPr b="0" spc="-320" dirty="0">
                <a:solidFill>
                  <a:srgbClr val="262626"/>
                </a:solidFill>
              </a:rPr>
              <a:t> </a:t>
            </a:r>
            <a:r>
              <a:rPr b="0" dirty="0">
                <a:solidFill>
                  <a:srgbClr val="262626"/>
                </a:solidFill>
                <a:latin typeface="Times New Roman"/>
                <a:cs typeface="Times New Roman"/>
              </a:rPr>
              <a:t>vaccine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05204" y="1484726"/>
            <a:ext cx="2983203" cy="3260210"/>
          </a:xfrm>
          <a:prstGeom prst="rect">
            <a:avLst/>
          </a:prstGeom>
        </p:spPr>
        <p:txBody>
          <a:bodyPr vert="horz" wrap="square" lIns="0" tIns="124673" rIns="0" bIns="0" rtlCol="0">
            <a:spAutoFit/>
          </a:bodyPr>
          <a:lstStyle/>
          <a:p>
            <a:pPr marL="11132">
              <a:spcBef>
                <a:spcPts val="982"/>
              </a:spcBef>
            </a:pPr>
            <a:r>
              <a:rPr sz="210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Passive</a:t>
            </a:r>
            <a:endParaRPr sz="2100">
              <a:latin typeface="Times New Roman"/>
              <a:cs typeface="Times New Roman"/>
            </a:endParaRPr>
          </a:p>
          <a:p>
            <a:pPr marL="222631" indent="-211499">
              <a:spcBef>
                <a:spcPts val="893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z="2100" spc="-9" dirty="0">
                <a:solidFill>
                  <a:srgbClr val="262626"/>
                </a:solidFill>
                <a:latin typeface="Times New Roman"/>
                <a:cs typeface="Times New Roman"/>
              </a:rPr>
              <a:t>Transfer </a:t>
            </a:r>
            <a:r>
              <a:rPr sz="21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100" spc="-26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100" spc="13" dirty="0">
                <a:solidFill>
                  <a:srgbClr val="262626"/>
                </a:solidFill>
                <a:latin typeface="Times New Roman"/>
                <a:cs typeface="Times New Roman"/>
              </a:rPr>
              <a:t>antibodies</a:t>
            </a:r>
            <a:endParaRPr sz="2100">
              <a:latin typeface="Times New Roman"/>
              <a:cs typeface="Times New Roman"/>
            </a:endParaRPr>
          </a:p>
          <a:p>
            <a:pPr marL="222631" indent="-211499">
              <a:spcBef>
                <a:spcPts val="898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z="2100" spc="-9" dirty="0">
                <a:solidFill>
                  <a:srgbClr val="262626"/>
                </a:solidFill>
                <a:latin typeface="Times New Roman"/>
                <a:cs typeface="Times New Roman"/>
              </a:rPr>
              <a:t>Short</a:t>
            </a:r>
            <a:r>
              <a:rPr sz="2100" spc="-6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100" spc="13" dirty="0">
                <a:solidFill>
                  <a:srgbClr val="262626"/>
                </a:solidFill>
                <a:latin typeface="Times New Roman"/>
                <a:cs typeface="Times New Roman"/>
              </a:rPr>
              <a:t>term</a:t>
            </a:r>
            <a:endParaRPr sz="2100">
              <a:latin typeface="Times New Roman"/>
              <a:cs typeface="Times New Roman"/>
            </a:endParaRPr>
          </a:p>
          <a:p>
            <a:pPr marL="222631" indent="-211499">
              <a:spcBef>
                <a:spcPts val="806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z="2100" spc="-18" dirty="0">
                <a:solidFill>
                  <a:srgbClr val="262626"/>
                </a:solidFill>
                <a:latin typeface="Times New Roman"/>
                <a:cs typeface="Times New Roman"/>
              </a:rPr>
              <a:t>No </a:t>
            </a:r>
            <a:r>
              <a:rPr sz="2100" spc="4" dirty="0">
                <a:solidFill>
                  <a:srgbClr val="262626"/>
                </a:solidFill>
                <a:latin typeface="Times New Roman"/>
                <a:cs typeface="Times New Roman"/>
              </a:rPr>
              <a:t>role </a:t>
            </a:r>
            <a:r>
              <a:rPr sz="2100" dirty="0">
                <a:solidFill>
                  <a:srgbClr val="262626"/>
                </a:solidFill>
                <a:latin typeface="Times New Roman"/>
                <a:cs typeface="Times New Roman"/>
              </a:rPr>
              <a:t>of </a:t>
            </a:r>
            <a:r>
              <a:rPr sz="2100" spc="13" dirty="0">
                <a:solidFill>
                  <a:srgbClr val="262626"/>
                </a:solidFill>
                <a:latin typeface="Times New Roman"/>
                <a:cs typeface="Times New Roman"/>
              </a:rPr>
              <a:t>immune</a:t>
            </a:r>
            <a:r>
              <a:rPr sz="2100" spc="-342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262626"/>
                </a:solidFill>
                <a:latin typeface="Times New Roman"/>
                <a:cs typeface="Times New Roman"/>
              </a:rPr>
              <a:t>system</a:t>
            </a:r>
            <a:endParaRPr sz="2100">
              <a:latin typeface="Times New Roman"/>
              <a:cs typeface="Times New Roman"/>
            </a:endParaRPr>
          </a:p>
          <a:p>
            <a:pPr marL="222631" marR="200924" indent="-211499">
              <a:lnSpc>
                <a:spcPct val="99000"/>
              </a:lnSpc>
              <a:spcBef>
                <a:spcPts val="920"/>
              </a:spcBef>
              <a:buClr>
                <a:srgbClr val="9BAFB5"/>
              </a:buClr>
              <a:buFont typeface="Arial"/>
              <a:buChar char="•"/>
              <a:tabLst>
                <a:tab pos="222074" algn="l"/>
                <a:tab pos="222631" algn="l"/>
              </a:tabLst>
            </a:pPr>
            <a:r>
              <a:rPr sz="2100" spc="9" dirty="0">
                <a:solidFill>
                  <a:srgbClr val="262626"/>
                </a:solidFill>
                <a:latin typeface="Times New Roman"/>
                <a:cs typeface="Times New Roman"/>
              </a:rPr>
              <a:t>Ex-</a:t>
            </a:r>
            <a:r>
              <a:rPr sz="2100" spc="-19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262626"/>
                </a:solidFill>
                <a:latin typeface="Times New Roman"/>
                <a:cs typeface="Times New Roman"/>
              </a:rPr>
              <a:t>Anti</a:t>
            </a:r>
            <a:r>
              <a:rPr sz="2100" spc="-167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100" spc="-13" dirty="0">
                <a:solidFill>
                  <a:srgbClr val="262626"/>
                </a:solidFill>
                <a:latin typeface="Times New Roman"/>
                <a:cs typeface="Times New Roman"/>
              </a:rPr>
              <a:t>Tetanus,</a:t>
            </a:r>
            <a:r>
              <a:rPr sz="2100" spc="-188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262626"/>
                </a:solidFill>
                <a:latin typeface="Times New Roman"/>
                <a:cs typeface="Times New Roman"/>
              </a:rPr>
              <a:t>serum,  </a:t>
            </a:r>
            <a:r>
              <a:rPr sz="2100" spc="-4" dirty="0">
                <a:solidFill>
                  <a:srgbClr val="262626"/>
                </a:solidFill>
                <a:latin typeface="Times New Roman"/>
                <a:cs typeface="Times New Roman"/>
              </a:rPr>
              <a:t>Anti </a:t>
            </a:r>
            <a:r>
              <a:rPr sz="2100" spc="9" dirty="0">
                <a:solidFill>
                  <a:srgbClr val="262626"/>
                </a:solidFill>
                <a:latin typeface="Times New Roman"/>
                <a:cs typeface="Times New Roman"/>
              </a:rPr>
              <a:t>Rabies  </a:t>
            </a:r>
            <a:r>
              <a:rPr sz="2100" spc="-4" dirty="0">
                <a:solidFill>
                  <a:srgbClr val="262626"/>
                </a:solidFill>
                <a:latin typeface="Times New Roman"/>
                <a:cs typeface="Times New Roman"/>
              </a:rPr>
              <a:t>immunoglobulin</a:t>
            </a:r>
            <a:r>
              <a:rPr sz="2100" spc="-17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100" spc="18" dirty="0">
                <a:solidFill>
                  <a:srgbClr val="262626"/>
                </a:solidFill>
                <a:latin typeface="Times New Roman"/>
                <a:cs typeface="Times New Roman"/>
              </a:rPr>
              <a:t>etc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5268" y="696740"/>
            <a:ext cx="6200979" cy="520381"/>
          </a:xfrm>
          <a:prstGeom prst="rect">
            <a:avLst/>
          </a:prstGeom>
          <a:ln w="38115">
            <a:solidFill>
              <a:srgbClr val="404040"/>
            </a:solidFill>
          </a:ln>
        </p:spPr>
        <p:txBody>
          <a:bodyPr vert="horz" wrap="square" lIns="0" tIns="119108" rIns="0" bIns="0" rtlCol="0">
            <a:spAutoFit/>
          </a:bodyPr>
          <a:lstStyle/>
          <a:p>
            <a:pPr marR="34508">
              <a:spcBef>
                <a:spcPts val="938"/>
              </a:spcBef>
            </a:pPr>
            <a:r>
              <a:rPr sz="2600" spc="114" dirty="0">
                <a:solidFill>
                  <a:srgbClr val="C00000"/>
                </a:solidFill>
                <a:latin typeface="Times New Roman"/>
                <a:cs typeface="Times New Roman"/>
              </a:rPr>
              <a:t>WHY</a:t>
            </a:r>
            <a:r>
              <a:rPr sz="2600" spc="23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145" dirty="0">
                <a:solidFill>
                  <a:srgbClr val="C00000"/>
                </a:solidFill>
                <a:latin typeface="Times New Roman"/>
                <a:cs typeface="Times New Roman"/>
              </a:rPr>
              <a:t>IMMUNIZATION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27890" y="1823827"/>
            <a:ext cx="5400064" cy="3481452"/>
          </a:xfrm>
          <a:prstGeom prst="rect">
            <a:avLst/>
          </a:prstGeom>
        </p:spPr>
        <p:txBody>
          <a:bodyPr vert="horz" wrap="square" lIns="0" tIns="28942" rIns="0" bIns="0" rtlCol="0">
            <a:spAutoFit/>
          </a:bodyPr>
          <a:lstStyle/>
          <a:p>
            <a:pPr marL="222631" marR="6679" indent="-211499">
              <a:lnSpc>
                <a:spcPts val="3331"/>
              </a:lnSpc>
              <a:spcBef>
                <a:spcPts val="228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800" dirty="0">
                <a:solidFill>
                  <a:srgbClr val="262626"/>
                </a:solidFill>
                <a:latin typeface="Times New Roman"/>
                <a:cs typeface="Times New Roman"/>
              </a:rPr>
              <a:t>Prevention of </a:t>
            </a:r>
            <a:r>
              <a:rPr sz="2800" spc="-9" dirty="0">
                <a:solidFill>
                  <a:srgbClr val="262626"/>
                </a:solidFill>
                <a:latin typeface="Times New Roman"/>
                <a:cs typeface="Times New Roman"/>
              </a:rPr>
              <a:t>deadly and </a:t>
            </a:r>
            <a:r>
              <a:rPr sz="2800" dirty="0">
                <a:solidFill>
                  <a:srgbClr val="262626"/>
                </a:solidFill>
                <a:latin typeface="Times New Roman"/>
                <a:cs typeface="Times New Roman"/>
              </a:rPr>
              <a:t>debilitating  </a:t>
            </a:r>
            <a:r>
              <a:rPr sz="2800" spc="-22" dirty="0">
                <a:solidFill>
                  <a:srgbClr val="262626"/>
                </a:solidFill>
                <a:latin typeface="Times New Roman"/>
                <a:cs typeface="Times New Roman"/>
              </a:rPr>
              <a:t>diseases.</a:t>
            </a:r>
            <a:endParaRPr sz="2800">
              <a:latin typeface="Times New Roman"/>
              <a:cs typeface="Times New Roman"/>
            </a:endParaRPr>
          </a:p>
          <a:p>
            <a:pPr marL="222631" indent="-211499">
              <a:lnSpc>
                <a:spcPts val="3348"/>
              </a:lnSpc>
              <a:spcBef>
                <a:spcPts val="916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800" spc="-13" dirty="0">
                <a:solidFill>
                  <a:srgbClr val="262626"/>
                </a:solidFill>
                <a:latin typeface="Times New Roman"/>
                <a:cs typeface="Times New Roman"/>
              </a:rPr>
              <a:t>Keeps </a:t>
            </a:r>
            <a:r>
              <a:rPr sz="2800" spc="-4" dirty="0">
                <a:solidFill>
                  <a:srgbClr val="262626"/>
                </a:solidFill>
                <a:latin typeface="Times New Roman"/>
                <a:cs typeface="Times New Roman"/>
              </a:rPr>
              <a:t>child </a:t>
            </a:r>
            <a:r>
              <a:rPr sz="2800" spc="13" dirty="0">
                <a:solidFill>
                  <a:srgbClr val="262626"/>
                </a:solidFill>
                <a:latin typeface="Times New Roman"/>
                <a:cs typeface="Times New Roman"/>
              </a:rPr>
              <a:t>from </a:t>
            </a:r>
            <a:r>
              <a:rPr sz="2800" spc="-9" dirty="0">
                <a:solidFill>
                  <a:srgbClr val="262626"/>
                </a:solidFill>
                <a:latin typeface="Times New Roman"/>
                <a:cs typeface="Times New Roman"/>
              </a:rPr>
              <a:t>suffering </a:t>
            </a:r>
            <a:r>
              <a:rPr sz="2800" spc="4" dirty="0">
                <a:solidFill>
                  <a:srgbClr val="262626"/>
                </a:solidFill>
                <a:latin typeface="Times New Roman"/>
                <a:cs typeface="Times New Roman"/>
              </a:rPr>
              <a:t>through</a:t>
            </a:r>
            <a:r>
              <a:rPr sz="2800" spc="26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222631">
              <a:lnSpc>
                <a:spcPts val="3348"/>
              </a:lnSpc>
            </a:pPr>
            <a:r>
              <a:rPr sz="2800" i="1" spc="-18" dirty="0">
                <a:solidFill>
                  <a:srgbClr val="262626"/>
                </a:solidFill>
                <a:latin typeface="Times New Roman"/>
                <a:cs typeface="Times New Roman"/>
              </a:rPr>
              <a:t>preventable</a:t>
            </a:r>
            <a:r>
              <a:rPr sz="2800" i="1" spc="153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spc="-13" dirty="0">
                <a:solidFill>
                  <a:srgbClr val="262626"/>
                </a:solidFill>
                <a:latin typeface="Times New Roman"/>
                <a:cs typeface="Times New Roman"/>
              </a:rPr>
              <a:t>illness.</a:t>
            </a:r>
            <a:endParaRPr sz="2800">
              <a:latin typeface="Times New Roman"/>
              <a:cs typeface="Times New Roman"/>
            </a:endParaRPr>
          </a:p>
          <a:p>
            <a:pPr marL="222631" indent="-211499">
              <a:spcBef>
                <a:spcPts val="929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800" spc="-9" dirty="0">
                <a:solidFill>
                  <a:srgbClr val="262626"/>
                </a:solidFill>
                <a:latin typeface="Times New Roman"/>
                <a:cs typeface="Times New Roman"/>
              </a:rPr>
              <a:t>Less </a:t>
            </a:r>
            <a:r>
              <a:rPr sz="2800" spc="-4" dirty="0">
                <a:solidFill>
                  <a:srgbClr val="262626"/>
                </a:solidFill>
                <a:latin typeface="Times New Roman"/>
                <a:cs typeface="Times New Roman"/>
              </a:rPr>
              <a:t>doctor</a:t>
            </a:r>
            <a:r>
              <a:rPr sz="2800" spc="79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spc="-4" dirty="0">
                <a:solidFill>
                  <a:srgbClr val="262626"/>
                </a:solidFill>
                <a:latin typeface="Times New Roman"/>
                <a:cs typeface="Times New Roman"/>
              </a:rPr>
              <a:t>visits</a:t>
            </a:r>
            <a:endParaRPr sz="2800">
              <a:latin typeface="Times New Roman"/>
              <a:cs typeface="Times New Roman"/>
            </a:endParaRPr>
          </a:p>
          <a:p>
            <a:pPr marL="222631" indent="-211499">
              <a:spcBef>
                <a:spcPts val="1021"/>
              </a:spcBef>
              <a:buClr>
                <a:srgbClr val="9BAFB5"/>
              </a:buClr>
              <a:buFont typeface="Arial"/>
              <a:buChar char="•"/>
              <a:tabLst>
                <a:tab pos="222631" algn="l"/>
              </a:tabLst>
            </a:pPr>
            <a:r>
              <a:rPr sz="2800" spc="-9" dirty="0">
                <a:solidFill>
                  <a:srgbClr val="262626"/>
                </a:solidFill>
                <a:latin typeface="Times New Roman"/>
                <a:cs typeface="Times New Roman"/>
              </a:rPr>
              <a:t>No</a:t>
            </a:r>
            <a:r>
              <a:rPr sz="2800" spc="-4" dirty="0">
                <a:solidFill>
                  <a:srgbClr val="262626"/>
                </a:solidFill>
                <a:latin typeface="Times New Roman"/>
                <a:cs typeface="Times New Roman"/>
              </a:rPr>
              <a:t> hospitalization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643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IMMUNIZATION</vt:lpstr>
      <vt:lpstr>SESSION OUTLINE</vt:lpstr>
      <vt:lpstr>Slide 3</vt:lpstr>
      <vt:lpstr>BEGINNING OF VACCINATION</vt:lpstr>
      <vt:lpstr>Contd..</vt:lpstr>
      <vt:lpstr>Slide 6</vt:lpstr>
      <vt:lpstr>IMMUNIZATION</vt:lpstr>
      <vt:lpstr>ACTIVE VS PASSIVE IMMUNIZATION</vt:lpstr>
      <vt:lpstr>WHY IMMUNIZATION</vt:lpstr>
      <vt:lpstr>Slide 10</vt:lpstr>
      <vt:lpstr>Slide 11</vt:lpstr>
      <vt:lpstr>Slide 12</vt:lpstr>
      <vt:lpstr>Slide 13</vt:lpstr>
      <vt:lpstr>HOW VACCINE WORKS</vt:lpstr>
      <vt:lpstr>COMMUNICABLE DISEASES AND  VACCINES AVAILABLE</vt:lpstr>
      <vt:lpstr>TYPES OF VACCINES</vt:lpstr>
      <vt:lpstr>LIVE VACCINES</vt:lpstr>
      <vt:lpstr>INACTIVATED VACCINES</vt:lpstr>
      <vt:lpstr>TOXOIDS</vt:lpstr>
      <vt:lpstr>SUBUNIT VACCINE</vt:lpstr>
      <vt:lpstr>CELLULAR FRACTIONS</vt:lpstr>
      <vt:lpstr>The aim is to – simplify administration.</vt:lpstr>
      <vt:lpstr>MAJOR CONSTITUENTS OF VACCINE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IMMUNIZATION</dc:title>
  <dc:creator>PSM</dc:creator>
  <cp:lastModifiedBy>asus</cp:lastModifiedBy>
  <cp:revision>5</cp:revision>
  <dcterms:created xsi:type="dcterms:W3CDTF">2020-05-09T07:05:50Z</dcterms:created>
  <dcterms:modified xsi:type="dcterms:W3CDTF">2020-05-05T04:36:02Z</dcterms:modified>
</cp:coreProperties>
</file>